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3" r:id="rId2"/>
    <p:sldId id="324" r:id="rId3"/>
    <p:sldId id="329" r:id="rId4"/>
    <p:sldId id="372" r:id="rId5"/>
    <p:sldId id="281" r:id="rId6"/>
    <p:sldId id="330" r:id="rId7"/>
    <p:sldId id="355" r:id="rId8"/>
    <p:sldId id="310" r:id="rId9"/>
    <p:sldId id="333" r:id="rId10"/>
    <p:sldId id="325" r:id="rId11"/>
    <p:sldId id="337" r:id="rId12"/>
    <p:sldId id="357" r:id="rId13"/>
    <p:sldId id="373" r:id="rId14"/>
    <p:sldId id="389" r:id="rId15"/>
    <p:sldId id="392" r:id="rId16"/>
    <p:sldId id="387" r:id="rId17"/>
    <p:sldId id="388" r:id="rId18"/>
    <p:sldId id="352" r:id="rId19"/>
    <p:sldId id="382" r:id="rId20"/>
    <p:sldId id="383" r:id="rId21"/>
    <p:sldId id="384" r:id="rId22"/>
    <p:sldId id="385" r:id="rId23"/>
    <p:sldId id="390" r:id="rId24"/>
    <p:sldId id="396" r:id="rId25"/>
    <p:sldId id="316" r:id="rId26"/>
    <p:sldId id="391" r:id="rId27"/>
    <p:sldId id="393" r:id="rId28"/>
    <p:sldId id="321" r:id="rId29"/>
    <p:sldId id="394" r:id="rId30"/>
    <p:sldId id="395" r:id="rId31"/>
    <p:sldId id="386" r:id="rId32"/>
    <p:sldId id="361" r:id="rId33"/>
    <p:sldId id="374" r:id="rId34"/>
    <p:sldId id="400" r:id="rId35"/>
    <p:sldId id="399" r:id="rId36"/>
    <p:sldId id="397" r:id="rId37"/>
    <p:sldId id="376" r:id="rId38"/>
    <p:sldId id="379" r:id="rId39"/>
    <p:sldId id="377" r:id="rId40"/>
    <p:sldId id="380" r:id="rId41"/>
    <p:sldId id="381" r:id="rId42"/>
    <p:sldId id="401" r:id="rId4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CFA"/>
    <a:srgbClr val="EA6B32"/>
    <a:srgbClr val="EB733D"/>
    <a:srgbClr val="FFFFFF"/>
    <a:srgbClr val="0099CC"/>
    <a:srgbClr val="00475E"/>
    <a:srgbClr val="004704"/>
    <a:srgbClr val="9EB4BE"/>
    <a:srgbClr val="54707D"/>
    <a:srgbClr val="D1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0" autoAdjust="0"/>
    <p:restoredTop sz="94664" autoAdjust="0"/>
  </p:normalViewPr>
  <p:slideViewPr>
    <p:cSldViewPr>
      <p:cViewPr>
        <p:scale>
          <a:sx n="89" d="100"/>
          <a:sy n="89" d="100"/>
        </p:scale>
        <p:origin x="-624" y="-18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A817D5-CAB7-41C4-8043-195DEAAFC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96F6-B643-435E-8BC1-D6828A175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D9F8-E0CC-4B8C-8A79-AD016320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B660-9BB0-42B6-B9FE-923F04331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7A43-D4EB-4514-92D2-315DCDB7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A10A-D07C-4F5D-A77D-FBBFD1936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B2FC1-8F41-442F-A276-64D985935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0783-A837-424F-A679-66D0BAD37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1B11-0D56-4097-B51A-5095D0A6E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AA933-83C7-48C5-B823-579889918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B6C0-49BA-4ADC-A989-F157D4C32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6074-12F9-4872-86E8-F9F3851AF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AECFA">
                <a:alpha val="5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C16EC6F-1E1D-4AAD-8006-49FF764A4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em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rona@adem.ru" TargetMode="External"/><Relationship Id="rId4" Type="http://schemas.openxmlformats.org/officeDocument/2006/relationships/hyperlink" Target="mailto:omegat@aha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" y="2743200"/>
            <a:ext cx="87630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CAD/CAM/CAPP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ADEM</a:t>
            </a:r>
            <a:endParaRPr lang="ru-RU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HelveticaCyr" pitchFamily="34" charset="0"/>
            </a:endParaRPr>
          </a:p>
        </p:txBody>
      </p:sp>
      <p:pic>
        <p:nvPicPr>
          <p:cNvPr id="28675" name="Picture 6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2163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>
                <a:solidFill>
                  <a:srgbClr val="FFFFFF"/>
                </a:solidFill>
              </a:rPr>
              <a:t>utomated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438400" y="3733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FFFF"/>
                </a:solidFill>
              </a:rPr>
              <a:t>esign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849710" y="3733800"/>
            <a:ext cx="2260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FFFF"/>
                </a:solidFill>
              </a:rPr>
              <a:t>ngineering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172200" y="3733800"/>
            <a:ext cx="275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FFFFFF"/>
                </a:solidFill>
              </a:rPr>
              <a:t>anufacturing)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  <p:bldP spid="2056" grpId="0" autoUpdateAnimBg="0"/>
      <p:bldP spid="2057" grpId="0" autoUpdateAnimBg="0"/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50"/>
          <p:cNvSpPr>
            <a:spLocks noChangeArrowheads="1"/>
          </p:cNvSpPr>
          <p:nvPr/>
        </p:nvSpPr>
        <p:spPr bwMode="auto">
          <a:xfrm>
            <a:off x="152400" y="980728"/>
            <a:ext cx="4267200" cy="572487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1295400"/>
            <a:ext cx="2819400" cy="228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ADEM CAD</a:t>
            </a: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</a:endParaRPr>
          </a:p>
        </p:txBody>
      </p:sp>
      <p:pic>
        <p:nvPicPr>
          <p:cNvPr id="30724" name="Picture 1028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539750" y="2349500"/>
            <a:ext cx="8382000" cy="2840038"/>
            <a:chOff x="336" y="1475"/>
            <a:chExt cx="5280" cy="1789"/>
          </a:xfrm>
        </p:grpSpPr>
        <p:pic>
          <p:nvPicPr>
            <p:cNvPr id="30737" name="Picture 1033" descr="kart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475"/>
              <a:ext cx="2160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1034"/>
            <p:cNvSpPr txBox="1">
              <a:spLocks noChangeArrowheads="1"/>
            </p:cNvSpPr>
            <p:nvPr/>
          </p:nvSpPr>
          <p:spPr bwMode="auto">
            <a:xfrm>
              <a:off x="2880" y="1929"/>
              <a:ext cx="27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SzPct val="90000"/>
                <a:buFontTx/>
                <a:buChar char="•"/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плоское</a:t>
              </a: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 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двумерное</a:t>
              </a: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 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моделирование</a:t>
              </a:r>
            </a:p>
          </p:txBody>
        </p:sp>
      </p:grpSp>
      <p:sp>
        <p:nvSpPr>
          <p:cNvPr id="11269" name="Text Box 1029"/>
          <p:cNvSpPr txBox="1">
            <a:spLocks noChangeArrowheads="1"/>
          </p:cNvSpPr>
          <p:nvPr/>
        </p:nvSpPr>
        <p:spPr bwMode="auto">
          <a:xfrm>
            <a:off x="4572000" y="1628775"/>
            <a:ext cx="426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Система объединяет в едином конструкторском пространстве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все известные методы геометрического проектирования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:</a:t>
            </a:r>
          </a:p>
        </p:txBody>
      </p:sp>
      <p:grpSp>
        <p:nvGrpSpPr>
          <p:cNvPr id="3" name="Group 1054"/>
          <p:cNvGrpSpPr>
            <a:grpSpLocks/>
          </p:cNvGrpSpPr>
          <p:nvPr/>
        </p:nvGrpSpPr>
        <p:grpSpPr bwMode="auto">
          <a:xfrm>
            <a:off x="179512" y="2636912"/>
            <a:ext cx="8431213" cy="2855913"/>
            <a:chOff x="144" y="1308"/>
            <a:chExt cx="5311" cy="1799"/>
          </a:xfrm>
        </p:grpSpPr>
        <p:pic>
          <p:nvPicPr>
            <p:cNvPr id="30735" name="Picture 1031" descr="kart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1308"/>
              <a:ext cx="2544" cy="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 Box 1037"/>
            <p:cNvSpPr txBox="1">
              <a:spLocks noChangeArrowheads="1"/>
            </p:cNvSpPr>
            <p:nvPr/>
          </p:nvSpPr>
          <p:spPr bwMode="auto">
            <a:xfrm>
              <a:off x="2911" y="1943"/>
              <a:ext cx="254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черчение и оформление конструкторской документации</a:t>
              </a:r>
              <a:endParaRPr lang="ru-RU" sz="1600" dirty="0">
                <a:latin typeface="Times New Roman" charset="0"/>
              </a:endParaRPr>
            </a:p>
          </p:txBody>
        </p:sp>
      </p:grpSp>
      <p:sp>
        <p:nvSpPr>
          <p:cNvPr id="11280" name="Text Box 1040"/>
          <p:cNvSpPr txBox="1">
            <a:spLocks noChangeArrowheads="1"/>
          </p:cNvSpPr>
          <p:nvPr/>
        </p:nvSpPr>
        <p:spPr bwMode="auto">
          <a:xfrm>
            <a:off x="4572000" y="5805264"/>
            <a:ext cx="3758159" cy="5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90000"/>
              <a:buFontTx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подготовка 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charset="0"/>
              </a:rPr>
              <a:t>еометрической модели для механообработки</a:t>
            </a:r>
            <a:endParaRPr lang="ru-RU" sz="1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0" y="3916610"/>
            <a:ext cx="8619248" cy="2941390"/>
            <a:chOff x="0" y="3916610"/>
            <a:chExt cx="8619248" cy="2941390"/>
          </a:xfrm>
        </p:grpSpPr>
        <p:sp>
          <p:nvSpPr>
            <p:cNvPr id="11279" name="Text Box 1039"/>
            <p:cNvSpPr txBox="1">
              <a:spLocks noChangeArrowheads="1"/>
            </p:cNvSpPr>
            <p:nvPr/>
          </p:nvSpPr>
          <p:spPr bwMode="auto">
            <a:xfrm>
              <a:off x="4572000" y="5229200"/>
              <a:ext cx="4047248" cy="294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SzPct val="90000"/>
                <a:buFontTx/>
                <a:buChar char="•"/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поверхностное моделирование </a:t>
              </a:r>
            </a:p>
          </p:txBody>
        </p:sp>
        <p:pic>
          <p:nvPicPr>
            <p:cNvPr id="30734" name="Picture 1045" descr="gp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916610"/>
              <a:ext cx="4264065" cy="2941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0" y="1052736"/>
            <a:ext cx="8382000" cy="3897313"/>
            <a:chOff x="0" y="192"/>
            <a:chExt cx="5280" cy="2455"/>
          </a:xfrm>
        </p:grpSpPr>
        <p:sp>
          <p:nvSpPr>
            <p:cNvPr id="11278" name="Text Box 1038"/>
            <p:cNvSpPr txBox="1">
              <a:spLocks noChangeArrowheads="1"/>
            </p:cNvSpPr>
            <p:nvPr/>
          </p:nvSpPr>
          <p:spPr bwMode="auto">
            <a:xfrm>
              <a:off x="2880" y="2279"/>
              <a:ext cx="24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SzPct val="95000"/>
                <a:buFontTx/>
                <a:buChar char="•"/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 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charset="0"/>
                </a:rPr>
                <a:t>твердотельное пространственное моделирование</a:t>
              </a:r>
            </a:p>
          </p:txBody>
        </p:sp>
        <p:pic>
          <p:nvPicPr>
            <p:cNvPr id="30731" name="Picture 1052" descr="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92"/>
              <a:ext cx="2160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ятиугольник 22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Состав изделия</a:t>
            </a:r>
          </a:p>
        </p:txBody>
      </p:sp>
      <p:sp>
        <p:nvSpPr>
          <p:cNvPr id="24" name="Нашивка 23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Нашивка 24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6" name="Нашивка 25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79388" y="908720"/>
            <a:ext cx="4320604" cy="57603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39552" y="908720"/>
            <a:ext cx="3837186" cy="5684168"/>
            <a:chOff x="304800" y="304800"/>
            <a:chExt cx="4071938" cy="6288088"/>
          </a:xfrm>
        </p:grpSpPr>
        <p:pic>
          <p:nvPicPr>
            <p:cNvPr id="16" name="Picture 8" descr="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990600"/>
              <a:ext cx="4071938" cy="324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04800"/>
              <a:ext cx="28194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3D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733800"/>
              <a:ext cx="3810000" cy="285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5" name="Picture 2" descr="ADEM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0" y="1052736"/>
            <a:ext cx="3733800" cy="547464"/>
          </a:xfrm>
          <a:noFill/>
        </p:spPr>
        <p:txBody>
          <a:bodyPr/>
          <a:lstStyle/>
          <a:p>
            <a:pPr eaLnBrk="1" hangingPunct="1"/>
            <a:endParaRPr lang="ru-RU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16016" y="2132856"/>
            <a:ext cx="4427984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Формирование всей номенклатуры 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вторичных документов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</a:t>
            </a:r>
          </a:p>
          <a:p>
            <a:pPr marL="144000" lvl="1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Спецификации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;</a:t>
            </a:r>
          </a:p>
          <a:p>
            <a:pPr marL="144000" lvl="1" algn="l">
              <a:buFont typeface="Arial" pitchFamily="34" charset="0"/>
              <a:buChar char="•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Ведомости спецификаций;</a:t>
            </a:r>
          </a:p>
          <a:p>
            <a:pPr marL="144000" lvl="1" algn="l">
              <a:buFont typeface="Arial" pitchFamily="34" charset="0"/>
              <a:buChar char="•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Ведомость ПКИ;</a:t>
            </a:r>
          </a:p>
          <a:p>
            <a:pPr marL="144000" lvl="1" algn="l">
              <a:buFont typeface="Arial" pitchFamily="34" charset="0"/>
              <a:buChar char="•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Ведомость ссылочных 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документов 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др. 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buClr>
                <a:srgbClr val="FF0000"/>
              </a:buClr>
              <a:defRPr/>
            </a:pP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buClr>
                <a:srgbClr val="FF0000"/>
              </a:buClr>
              <a:defRPr/>
            </a:pP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>
              <a:buClr>
                <a:srgbClr val="FF0000"/>
              </a:buCl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Все документы формируются в соответствии с требованиями ЕСКД и СТП предприятия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08720"/>
            <a:ext cx="4083542" cy="57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ятиугольник 21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Состав изделия</a:t>
            </a:r>
          </a:p>
        </p:txBody>
      </p:sp>
      <p:sp>
        <p:nvSpPr>
          <p:cNvPr id="23" name="Нашивка 22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CAD</a:t>
            </a:r>
            <a:endParaRPr lang="ru-RU" dirty="0" smtClean="0"/>
          </a:p>
        </p:txBody>
      </p:sp>
      <p:sp>
        <p:nvSpPr>
          <p:cNvPr id="24" name="Нашивка 23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Отчеты</a:t>
            </a:r>
          </a:p>
        </p:txBody>
      </p:sp>
      <p:sp>
        <p:nvSpPr>
          <p:cNvPr id="25" name="Нашивка 24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716016" y="1412776"/>
            <a:ext cx="4249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Оформление чертежей деталей и сборочных чертежей</a:t>
            </a: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79388" y="908720"/>
            <a:ext cx="4320604" cy="57603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539552" y="908720"/>
            <a:ext cx="3837186" cy="5684168"/>
            <a:chOff x="304800" y="304800"/>
            <a:chExt cx="4071938" cy="6288088"/>
          </a:xfrm>
        </p:grpSpPr>
        <p:pic>
          <p:nvPicPr>
            <p:cNvPr id="16" name="Picture 8" descr="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990600"/>
              <a:ext cx="4071938" cy="324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04800"/>
              <a:ext cx="28194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3D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733800"/>
              <a:ext cx="3810000" cy="285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5" name="Picture 2" descr="ADEM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0" y="1052736"/>
            <a:ext cx="3733800" cy="547464"/>
          </a:xfrm>
          <a:noFill/>
        </p:spPr>
        <p:txBody>
          <a:bodyPr/>
          <a:lstStyle/>
          <a:p>
            <a:pPr eaLnBrk="1" hangingPunct="1"/>
            <a:endParaRPr lang="ru-RU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716016" y="1988840"/>
            <a:ext cx="4249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Чтение сборок – </a:t>
            </a: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Inventor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6016" y="2698932"/>
            <a:ext cx="4249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Чтение плоских моделей – </a:t>
            </a:r>
            <a:r>
              <a:rPr lang="en-US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Autocad</a:t>
            </a: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Компас</a:t>
            </a: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др. </a:t>
            </a: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16016" y="4396115"/>
            <a:ext cx="4427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Чтение объемных моделей – </a:t>
            </a:r>
            <a:r>
              <a:rPr lang="en-US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SolidWorks</a:t>
            </a: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Pro/Engineer, </a:t>
            </a:r>
            <a:r>
              <a:rPr lang="en-US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Catia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Inventor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Состав изделия</a:t>
            </a:r>
          </a:p>
        </p:txBody>
      </p:sp>
      <p:sp>
        <p:nvSpPr>
          <p:cNvPr id="23" name="Нашивка 22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CAD</a:t>
            </a:r>
            <a:endParaRPr lang="ru-RU" dirty="0" smtClean="0"/>
          </a:p>
        </p:txBody>
      </p:sp>
      <p:sp>
        <p:nvSpPr>
          <p:cNvPr id="24" name="Нашивка 23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5" name="Нашивка 24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Интеграция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716016" y="5383206"/>
            <a:ext cx="4249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Поддержка стандартов </a:t>
            </a: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Step, </a:t>
            </a:r>
            <a:r>
              <a:rPr lang="en-US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Iges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716016" y="3686023"/>
            <a:ext cx="4427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Чтение моделей </a:t>
            </a: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P-CAD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716016" y="6093296"/>
            <a:ext cx="4249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Чтение растровых моделей 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7" grpId="0"/>
      <p:bldP spid="8" grpId="0"/>
      <p:bldP spid="30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640960" cy="3908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информационное пространство</a:t>
            </a:r>
          </a:p>
        </p:txBody>
      </p:sp>
      <p:pic>
        <p:nvPicPr>
          <p:cNvPr id="6147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323528" y="1988840"/>
            <a:ext cx="3096344" cy="863600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CAD/Vault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23528" y="3572223"/>
            <a:ext cx="3096344" cy="865187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CAM/CAPP/Vault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1" name="AutoShape 13"/>
          <p:cNvSpPr>
            <a:spLocks noChangeArrowheads="1"/>
          </p:cNvSpPr>
          <p:nvPr/>
        </p:nvSpPr>
        <p:spPr bwMode="auto">
          <a:xfrm>
            <a:off x="1116013" y="476250"/>
            <a:ext cx="1511300" cy="649288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23528" y="5157192"/>
            <a:ext cx="3096344" cy="865187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i-Ris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2132856"/>
            <a:ext cx="54726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единое конструкторское пространство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управление проектными данным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491880" y="364502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технологическое  пространство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технологическими данными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5301208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единое пространство НСИ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управление справочными данными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332656"/>
            <a:ext cx="7772401" cy="1143001"/>
          </a:xfrm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Этапы технологической подготовки производства</a:t>
            </a:r>
          </a:p>
        </p:txBody>
      </p:sp>
      <p:pic>
        <p:nvPicPr>
          <p:cNvPr id="26627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9" name="_s1028"/>
          <p:cNvSpPr>
            <a:spLocks noChangeArrowheads="1"/>
          </p:cNvSpPr>
          <p:nvPr/>
        </p:nvSpPr>
        <p:spPr bwMode="auto">
          <a:xfrm>
            <a:off x="1619250" y="2566988"/>
            <a:ext cx="5735638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Предварительная подготовка</a:t>
            </a:r>
          </a:p>
        </p:txBody>
      </p:sp>
      <p:sp>
        <p:nvSpPr>
          <p:cNvPr id="95250" name="_s1028"/>
          <p:cNvSpPr>
            <a:spLocks noChangeArrowheads="1"/>
          </p:cNvSpPr>
          <p:nvPr/>
        </p:nvSpPr>
        <p:spPr bwMode="auto">
          <a:xfrm>
            <a:off x="1619250" y="3502025"/>
            <a:ext cx="5735638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подготовка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115616" y="1916832"/>
            <a:ext cx="759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составление межцеховых технологических маршрутов обработки деталей и сборки изделий (</a:t>
            </a:r>
            <a:r>
              <a:rPr lang="ru-RU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расцеховка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);  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141413" y="2716213"/>
            <a:ext cx="751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разработка предварительных технологических нормативов трудоемкости, норм расхода материалов; 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Нашивка 13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15" name="Нашивка 14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16" name="Нашивка 15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17" name="Нашивка 16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4.69119E-6 L -0.14028 -0.215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4028 0.0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9" grpId="0" animBg="1"/>
      <p:bldP spid="95250" grpId="0" animBg="1"/>
      <p:bldP spid="95247" grpId="0"/>
      <p:bldP spid="952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332656"/>
            <a:ext cx="7772401" cy="1143001"/>
          </a:xfrm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Этапы технологической подготовки производства</a:t>
            </a:r>
          </a:p>
        </p:txBody>
      </p:sp>
      <p:pic>
        <p:nvPicPr>
          <p:cNvPr id="26627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115616" y="1916832"/>
            <a:ext cx="759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составление межцеховых технологических маршрутов обработки деталей и сборки изделий (</a:t>
            </a:r>
            <a:r>
              <a:rPr lang="ru-RU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расцеховка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);  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141413" y="2716213"/>
            <a:ext cx="751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разработка предварительных технологических нормативов трудоемкости, норм расхода материалов; 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Нашивка 13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15" name="Нашивка 14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16" name="Нашивка 15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17" name="Нашивка 16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18" name="_s1028"/>
          <p:cNvSpPr>
            <a:spLocks noChangeArrowheads="1"/>
          </p:cNvSpPr>
          <p:nvPr/>
        </p:nvSpPr>
        <p:spPr bwMode="auto">
          <a:xfrm>
            <a:off x="334285" y="1081713"/>
            <a:ext cx="5735638" cy="790575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Предварительная подготовка</a:t>
            </a:r>
          </a:p>
        </p:txBody>
      </p:sp>
      <p:sp>
        <p:nvSpPr>
          <p:cNvPr id="19" name="_s1028"/>
          <p:cNvSpPr>
            <a:spLocks noChangeArrowheads="1"/>
          </p:cNvSpPr>
          <p:nvPr/>
        </p:nvSpPr>
        <p:spPr bwMode="auto">
          <a:xfrm>
            <a:off x="347656" y="3614569"/>
            <a:ext cx="5735638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подготовка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1052513"/>
            <a:ext cx="8812213" cy="56530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5" descr="Э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01738"/>
            <a:ext cx="7143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Предварительная подготовка</a:t>
            </a:r>
          </a:p>
        </p:txBody>
      </p:sp>
      <p:pic>
        <p:nvPicPr>
          <p:cNvPr id="17411" name="Picture 3" descr="AD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3533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ятиугольник 12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Нашивка 17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19" name="Нашивка 18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20" name="Нашивка 19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1" name="Нашивка 20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140968"/>
            <a:ext cx="3619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340768"/>
            <a:ext cx="36290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323528" y="1124744"/>
            <a:ext cx="8501063" cy="5357813"/>
            <a:chOff x="428625" y="1143000"/>
            <a:chExt cx="8501063" cy="5357813"/>
          </a:xfrm>
        </p:grpSpPr>
        <p:sp>
          <p:nvSpPr>
            <p:cNvPr id="24" name="Овал 23"/>
            <p:cNvSpPr/>
            <p:nvPr/>
          </p:nvSpPr>
          <p:spPr>
            <a:xfrm>
              <a:off x="5214938" y="5715000"/>
              <a:ext cx="1000125" cy="500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625" y="1143000"/>
              <a:ext cx="8501063" cy="535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188640"/>
            <a:ext cx="7772401" cy="1143001"/>
          </a:xfrm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Этапы технологической подготовки производства</a:t>
            </a:r>
          </a:p>
        </p:txBody>
      </p:sp>
      <p:pic>
        <p:nvPicPr>
          <p:cNvPr id="26627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9" name="_s1028"/>
          <p:cNvSpPr>
            <a:spLocks noChangeArrowheads="1"/>
          </p:cNvSpPr>
          <p:nvPr/>
        </p:nvSpPr>
        <p:spPr bwMode="auto">
          <a:xfrm>
            <a:off x="755576" y="1052736"/>
            <a:ext cx="5735638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Предварительная подготовка</a:t>
            </a:r>
          </a:p>
        </p:txBody>
      </p:sp>
      <p:sp>
        <p:nvSpPr>
          <p:cNvPr id="95250" name="_s1028"/>
          <p:cNvSpPr>
            <a:spLocks noChangeArrowheads="1"/>
          </p:cNvSpPr>
          <p:nvPr/>
        </p:nvSpPr>
        <p:spPr bwMode="auto">
          <a:xfrm>
            <a:off x="755576" y="3501008"/>
            <a:ext cx="5735638" cy="790575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подготовка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1141413" y="4445000"/>
            <a:ext cx="623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разработка технологических процессов;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1141413" y="4797425"/>
            <a:ext cx="662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разработка управляющих программ для станков с ЧПУ;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1141413" y="5149850"/>
            <a:ext cx="623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разработка специальной технологической оснастки;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1141413" y="5516563"/>
            <a:ext cx="760705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разработка технологических нормативов трудоемкости, норм расхода     материалов;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115616" y="1916832"/>
            <a:ext cx="759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составление межцеховых технологических маршрутов обработки деталей и сборки изделий (</a:t>
            </a:r>
            <a:r>
              <a:rPr lang="ru-RU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расцеховка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);  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141413" y="2716213"/>
            <a:ext cx="751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разработка предварительных технологических нормативов трудоемкости, норм расхода материалов; 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1149350" y="6092825"/>
            <a:ext cx="7310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  <a:defRPr/>
            </a:pP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технологическое оснащение производства;</a:t>
            </a: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Нашивка 13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15" name="Нашивка 14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16" name="Нашивка 15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17" name="Нашивка 16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/>
      <p:bldP spid="95252" grpId="0"/>
      <p:bldP spid="95253" grpId="0"/>
      <p:bldP spid="95254" grpId="0"/>
      <p:bldP spid="952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79512" y="692696"/>
            <a:ext cx="4267200" cy="616530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3968" y="908720"/>
            <a:ext cx="4597400" cy="342900"/>
          </a:xfrm>
          <a:noFill/>
          <a:ln/>
        </p:spPr>
        <p:txBody>
          <a:bodyPr/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ADEM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CAPP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проектирование технологических процессов</a:t>
            </a:r>
            <a:endParaRPr lang="ru-RU" sz="1600" dirty="0">
              <a:latin typeface="AGHelveticaCyr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39552" y="980728"/>
            <a:ext cx="3314700" cy="5754688"/>
            <a:chOff x="611188" y="549275"/>
            <a:chExt cx="3314700" cy="5754688"/>
          </a:xfrm>
        </p:grpSpPr>
        <p:pic>
          <p:nvPicPr>
            <p:cNvPr id="71686" name="Picture 6" descr="cam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549275"/>
              <a:ext cx="1433512" cy="912813"/>
            </a:xfrm>
            <a:prstGeom prst="rect">
              <a:avLst/>
            </a:prstGeom>
            <a:noFill/>
          </p:spPr>
        </p:pic>
        <p:pic>
          <p:nvPicPr>
            <p:cNvPr id="71687" name="Picture 7" descr="cam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550" y="1268413"/>
              <a:ext cx="1206500" cy="1106487"/>
            </a:xfrm>
            <a:prstGeom prst="rect">
              <a:avLst/>
            </a:prstGeom>
            <a:noFill/>
          </p:spPr>
        </p:pic>
        <p:pic>
          <p:nvPicPr>
            <p:cNvPr id="71688" name="Picture 8" descr="mol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8175" y="1557338"/>
              <a:ext cx="1598613" cy="1087437"/>
            </a:xfrm>
            <a:prstGeom prst="rect">
              <a:avLst/>
            </a:prstGeom>
            <a:noFill/>
          </p:spPr>
        </p:pic>
        <p:pic>
          <p:nvPicPr>
            <p:cNvPr id="71689" name="Picture 9" descr="obr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7313" y="549275"/>
              <a:ext cx="1298575" cy="1485900"/>
            </a:xfrm>
            <a:prstGeom prst="rect">
              <a:avLst/>
            </a:prstGeom>
            <a:noFill/>
          </p:spPr>
        </p:pic>
        <p:pic>
          <p:nvPicPr>
            <p:cNvPr id="71690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088" y="2997200"/>
              <a:ext cx="3024187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69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8888" y="4437063"/>
              <a:ext cx="20161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Группа 30"/>
          <p:cNvGrpSpPr/>
          <p:nvPr/>
        </p:nvGrpSpPr>
        <p:grpSpPr>
          <a:xfrm>
            <a:off x="4643438" y="2990850"/>
            <a:ext cx="4176712" cy="3541713"/>
            <a:chOff x="4643438" y="2990850"/>
            <a:chExt cx="4176712" cy="3541713"/>
          </a:xfrm>
        </p:grpSpPr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4857750" y="3344863"/>
              <a:ext cx="3962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Механообработка</a:t>
              </a:r>
              <a:endPara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4857750" y="3698875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Сборка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4857750" y="4051300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Штамповка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4857750" y="4403725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Сварка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4857750" y="4756150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Термообработка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4857750" y="5813425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Порошковая металлургия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4857750" y="6165850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Литье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4857750" y="5108575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Гальваника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4857750" y="5461000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Покраска</a:t>
              </a:r>
              <a:endPara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4643438" y="2990850"/>
              <a:ext cx="3962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1600" u="sng" dirty="0">
                  <a:solidFill>
                    <a:schemeClr val="tx2"/>
                  </a:solidFill>
                  <a:latin typeface="AGHelveticaCyr" pitchFamily="34" charset="0"/>
                </a:rPr>
                <a:t>по методу выполнения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87900" y="1485082"/>
            <a:ext cx="3962400" cy="1439862"/>
            <a:chOff x="4787900" y="1485082"/>
            <a:chExt cx="3962400" cy="1439862"/>
          </a:xfrm>
        </p:grpSpPr>
        <p:sp>
          <p:nvSpPr>
            <p:cNvPr id="71701" name="Text Box 21"/>
            <p:cNvSpPr txBox="1">
              <a:spLocks noChangeArrowheads="1"/>
            </p:cNvSpPr>
            <p:nvPr/>
          </p:nvSpPr>
          <p:spPr bwMode="auto">
            <a:xfrm>
              <a:off x="4787900" y="1485082"/>
              <a:ext cx="3817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ru-RU" sz="1600" u="sng" dirty="0" smtClean="0">
                  <a:solidFill>
                    <a:schemeClr val="tx2"/>
                  </a:solidFill>
                  <a:latin typeface="AGHelveticaCyr" pitchFamily="34" charset="0"/>
                </a:rPr>
                <a:t>по виду </a:t>
              </a:r>
              <a:r>
                <a:rPr lang="ru-RU" sz="1600" u="sng" dirty="0">
                  <a:solidFill>
                    <a:schemeClr val="tx2"/>
                  </a:solidFill>
                  <a:latin typeface="AGHelveticaCyr" pitchFamily="34" charset="0"/>
                </a:rPr>
                <a:t>описания</a:t>
              </a: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auto">
            <a:xfrm>
              <a:off x="4787900" y="1837507"/>
              <a:ext cx="3962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Маршрутные</a:t>
              </a: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auto">
            <a:xfrm>
              <a:off x="4787900" y="2197869"/>
              <a:ext cx="3962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Операционные</a:t>
              </a:r>
            </a:p>
          </p:txBody>
        </p:sp>
        <p:sp>
          <p:nvSpPr>
            <p:cNvPr id="71704" name="Text Box 24"/>
            <p:cNvSpPr txBox="1">
              <a:spLocks noChangeArrowheads="1"/>
            </p:cNvSpPr>
            <p:nvPr/>
          </p:nvSpPr>
          <p:spPr bwMode="auto">
            <a:xfrm>
              <a:off x="4787900" y="2558232"/>
              <a:ext cx="3962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Маршрутно-операционные</a:t>
              </a:r>
            </a:p>
          </p:txBody>
        </p:sp>
      </p:grpSp>
      <p:sp>
        <p:nvSpPr>
          <p:cNvPr id="28" name="Пятиугольник 27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Нашивка 28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32" name="Нашивка 31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33" name="Нашивка 32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34" name="Нашивка 33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52400" y="620688"/>
            <a:ext cx="4267200" cy="6084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0" y="1257300"/>
            <a:ext cx="3733800" cy="342900"/>
          </a:xfrm>
          <a:noFill/>
          <a:ln/>
        </p:spPr>
        <p:txBody>
          <a:bodyPr/>
          <a:lstStyle/>
          <a:p>
            <a:r>
              <a:rPr lang="ru-RU" sz="1600">
                <a:latin typeface="AGHelveticaCyr" pitchFamily="34" charset="0"/>
              </a:rPr>
              <a:t>Технологический процесс </a:t>
            </a:r>
            <a:br>
              <a:rPr lang="ru-RU" sz="1600">
                <a:latin typeface="AGHelveticaCyr" pitchFamily="34" charset="0"/>
              </a:rPr>
            </a:br>
            <a:r>
              <a:rPr lang="ru-RU" sz="1600">
                <a:latin typeface="AGHelveticaCyr" pitchFamily="34" charset="0"/>
              </a:rPr>
              <a:t>по методу работы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0" y="1905000"/>
            <a:ext cx="396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Новый техпроцесс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Техпроцесс-аналог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Фрагменты техпроцесса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Автоматическое проектирование частей ТП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323850" y="836314"/>
            <a:ext cx="1295400" cy="360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Общие данные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189038" y="1412577"/>
            <a:ext cx="1295400" cy="3603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Операция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2052638" y="1915814"/>
            <a:ext cx="1295400" cy="3603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Переход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1189038" y="3931939"/>
            <a:ext cx="1295400" cy="360363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Операция</a:t>
            </a: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2916238" y="2420639"/>
            <a:ext cx="12954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Оснастка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2916238" y="2923877"/>
            <a:ext cx="1295400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Оснастка</a:t>
            </a: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2052638" y="4508202"/>
            <a:ext cx="1295400" cy="3603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Переход</a:t>
            </a: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2916238" y="5084464"/>
            <a:ext cx="12954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Оснастка</a:t>
            </a: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2052638" y="5660727"/>
            <a:ext cx="1295400" cy="3603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Переход</a:t>
            </a: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2052638" y="3428702"/>
            <a:ext cx="1295400" cy="3603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Переход</a:t>
            </a: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1189038" y="6236989"/>
            <a:ext cx="1295400" cy="360363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>
                <a:latin typeface="Times New Roman" pitchFamily="18" charset="0"/>
              </a:rPr>
              <a:t>Операция</a:t>
            </a: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700338" y="2563514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2700338" y="2276177"/>
            <a:ext cx="0" cy="7921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>
            <a:off x="1835150" y="1771352"/>
            <a:ext cx="3175" cy="1800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700338" y="3068339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700338" y="4868564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2700338" y="5228927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>
            <a:off x="1836738" y="3571577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1836738" y="2060277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1836738" y="4292302"/>
            <a:ext cx="0" cy="15113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1836738" y="4652664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1836738" y="5803602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973138" y="1195089"/>
            <a:ext cx="0" cy="5184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973138" y="6379864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973138" y="4076402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971550" y="1555452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Пятиугольник 31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Нашивка 32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34" name="Нашивка 33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35" name="Нашивка 34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36" name="Нашивка 35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5" grpId="0" animBg="1"/>
      <p:bldP spid="52246" grpId="0" animBg="1"/>
      <p:bldP spid="52247" grpId="0" animBg="1"/>
      <p:bldP spid="52248" grpId="0" animBg="1"/>
      <p:bldP spid="52249" grpId="0" animBg="1"/>
      <p:bldP spid="52250" grpId="0" animBg="1"/>
      <p:bldP spid="52251" grpId="0" animBg="1"/>
      <p:bldP spid="52252" grpId="0" animBg="1"/>
      <p:bldP spid="52253" grpId="0" animBg="1"/>
      <p:bldP spid="52254" grpId="0" animBg="1"/>
      <p:bldP spid="52255" grpId="0" animBg="1"/>
      <p:bldP spid="52256" grpId="0" animBg="1"/>
      <p:bldP spid="52257" grpId="0" animBg="1"/>
      <p:bldP spid="522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152400" y="152400"/>
            <a:ext cx="4267200" cy="6553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9699" name="Picture 11" descr="ch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9624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209800"/>
            <a:ext cx="4038600" cy="2590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Инструмент конструктора и технолога, система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сквозного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проектирования, решающая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полный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спектр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задач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от формирования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облика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изделия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 подготовки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управляющих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программ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для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станков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ЧПУ, включая полный комплект конструкторской и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технологической документации</a:t>
            </a:r>
          </a:p>
        </p:txBody>
      </p:sp>
      <p:pic>
        <p:nvPicPr>
          <p:cNvPr id="29701" name="Picture 4" descr="AD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mo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3048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505200"/>
            <a:ext cx="27971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52400" y="548680"/>
            <a:ext cx="4267200" cy="61569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0" y="1257300"/>
            <a:ext cx="3733800" cy="342900"/>
          </a:xfrm>
          <a:noFill/>
          <a:ln/>
        </p:spPr>
        <p:txBody>
          <a:bodyPr/>
          <a:lstStyle/>
          <a:p>
            <a:r>
              <a:rPr lang="ru-RU" sz="1600">
                <a:latin typeface="AGHelveticaCyr" pitchFamily="34" charset="0"/>
              </a:rPr>
              <a:t>Технологический процесс </a:t>
            </a:r>
            <a:br>
              <a:rPr lang="ru-RU" sz="1600">
                <a:latin typeface="AGHelveticaCyr" pitchFamily="34" charset="0"/>
              </a:rPr>
            </a:br>
            <a:r>
              <a:rPr lang="ru-RU" sz="1600">
                <a:latin typeface="AGHelveticaCyr" pitchFamily="34" charset="0"/>
              </a:rPr>
              <a:t>по методу работы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572000" y="1905000"/>
            <a:ext cx="396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Новый техпроцесс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Техпроцесс-аналог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Фрагменты техпроцесса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Автоматическое проектирование частей ТП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323850" y="1125538"/>
            <a:ext cx="863600" cy="2873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Общ. данные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611188" y="1628775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Операция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900113" y="213360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Переход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68313" y="1412875"/>
            <a:ext cx="0" cy="4897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66725" y="177323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55650" y="1917700"/>
            <a:ext cx="0" cy="1871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755650" y="227647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1044575" y="2420938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1044575" y="2781300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1187450" y="2636838"/>
            <a:ext cx="8636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Оснастка</a:t>
            </a: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1187450" y="3141663"/>
            <a:ext cx="8636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Оснастка</a:t>
            </a: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1044575" y="328453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900113" y="364490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Переход</a:t>
            </a: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755650" y="378777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>
            <a:off x="611188" y="4149725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Операция</a:t>
            </a: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466725" y="429418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900113" y="4652963"/>
            <a:ext cx="863600" cy="2873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Переход</a:t>
            </a:r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755650" y="4437063"/>
            <a:ext cx="0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755650" y="479583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H="1">
            <a:off x="1042988" y="4940300"/>
            <a:ext cx="1587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1044575" y="5300663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4" name="AutoShape 36"/>
          <p:cNvSpPr>
            <a:spLocks noChangeArrowheads="1"/>
          </p:cNvSpPr>
          <p:nvPr/>
        </p:nvSpPr>
        <p:spPr bwMode="auto">
          <a:xfrm>
            <a:off x="1187450" y="5156200"/>
            <a:ext cx="8636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Оснастка</a:t>
            </a:r>
          </a:p>
        </p:txBody>
      </p:sp>
      <p:sp>
        <p:nvSpPr>
          <p:cNvPr id="53285" name="AutoShape 37" descr="Широкий диагональный 1"/>
          <p:cNvSpPr>
            <a:spLocks noChangeArrowheads="1"/>
          </p:cNvSpPr>
          <p:nvPr/>
        </p:nvSpPr>
        <p:spPr bwMode="auto">
          <a:xfrm>
            <a:off x="900113" y="5661025"/>
            <a:ext cx="863600" cy="287338"/>
          </a:xfrm>
          <a:prstGeom prst="roundRect">
            <a:avLst>
              <a:gd name="adj" fmla="val 16667"/>
            </a:avLst>
          </a:prstGeom>
          <a:pattFill prst="wdDnDiag">
            <a:fgClr>
              <a:srgbClr val="CCFFCC"/>
            </a:fgClr>
            <a:bgClr>
              <a:schemeClr val="bg1"/>
            </a:bgClr>
          </a:pattFill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Переход</a:t>
            </a:r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>
            <a:off x="755650" y="5803900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7" name="AutoShape 39"/>
          <p:cNvSpPr>
            <a:spLocks noChangeArrowheads="1"/>
          </p:cNvSpPr>
          <p:nvPr/>
        </p:nvSpPr>
        <p:spPr bwMode="auto">
          <a:xfrm>
            <a:off x="611188" y="616585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Операция</a:t>
            </a:r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>
            <a:off x="466725" y="6310313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323528" y="548680"/>
            <a:ext cx="16557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latin typeface="AGHelveticaCyr" pitchFamily="34" charset="0"/>
              </a:rPr>
              <a:t>Техпроцесс аналог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411413" y="1125538"/>
            <a:ext cx="1727200" cy="5327650"/>
            <a:chOff x="1519" y="709"/>
            <a:chExt cx="1088" cy="3356"/>
          </a:xfrm>
        </p:grpSpPr>
        <p:sp>
          <p:nvSpPr>
            <p:cNvPr id="53316" name="AutoShape 68"/>
            <p:cNvSpPr>
              <a:spLocks noChangeArrowheads="1"/>
            </p:cNvSpPr>
            <p:nvPr/>
          </p:nvSpPr>
          <p:spPr bwMode="auto">
            <a:xfrm>
              <a:off x="1519" y="709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Общ. данные</a:t>
              </a:r>
            </a:p>
          </p:txBody>
        </p:sp>
        <p:sp>
          <p:nvSpPr>
            <p:cNvPr id="53317" name="AutoShape 69"/>
            <p:cNvSpPr>
              <a:spLocks noChangeArrowheads="1"/>
            </p:cNvSpPr>
            <p:nvPr/>
          </p:nvSpPr>
          <p:spPr bwMode="auto">
            <a:xfrm>
              <a:off x="1700" y="1026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Операция</a:t>
              </a:r>
            </a:p>
          </p:txBody>
        </p:sp>
        <p:sp>
          <p:nvSpPr>
            <p:cNvPr id="53318" name="AutoShape 70"/>
            <p:cNvSpPr>
              <a:spLocks noChangeArrowheads="1"/>
            </p:cNvSpPr>
            <p:nvPr/>
          </p:nvSpPr>
          <p:spPr bwMode="auto">
            <a:xfrm>
              <a:off x="1882" y="1344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3319" name="Line 71"/>
            <p:cNvSpPr>
              <a:spLocks noChangeShapeType="1"/>
            </p:cNvSpPr>
            <p:nvPr/>
          </p:nvSpPr>
          <p:spPr bwMode="auto">
            <a:xfrm>
              <a:off x="1610" y="890"/>
              <a:ext cx="0" cy="30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>
              <a:off x="1609" y="1117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21" name="Line 73"/>
            <p:cNvSpPr>
              <a:spLocks noChangeShapeType="1"/>
            </p:cNvSpPr>
            <p:nvPr/>
          </p:nvSpPr>
          <p:spPr bwMode="auto">
            <a:xfrm>
              <a:off x="1791" y="1208"/>
              <a:ext cx="0" cy="1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22" name="Line 74"/>
            <p:cNvSpPr>
              <a:spLocks noChangeShapeType="1"/>
            </p:cNvSpPr>
            <p:nvPr/>
          </p:nvSpPr>
          <p:spPr bwMode="auto">
            <a:xfrm>
              <a:off x="1791" y="1434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23" name="Line 75"/>
            <p:cNvSpPr>
              <a:spLocks noChangeShapeType="1"/>
            </p:cNvSpPr>
            <p:nvPr/>
          </p:nvSpPr>
          <p:spPr bwMode="auto">
            <a:xfrm>
              <a:off x="1973" y="1525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24" name="Line 76"/>
            <p:cNvSpPr>
              <a:spLocks noChangeShapeType="1"/>
            </p:cNvSpPr>
            <p:nvPr/>
          </p:nvSpPr>
          <p:spPr bwMode="auto">
            <a:xfrm>
              <a:off x="1973" y="175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25" name="AutoShape 77"/>
            <p:cNvSpPr>
              <a:spLocks noChangeArrowheads="1"/>
            </p:cNvSpPr>
            <p:nvPr/>
          </p:nvSpPr>
          <p:spPr bwMode="auto">
            <a:xfrm>
              <a:off x="2063" y="1661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Оснастка</a:t>
              </a:r>
            </a:p>
          </p:txBody>
        </p:sp>
        <p:sp>
          <p:nvSpPr>
            <p:cNvPr id="53326" name="AutoShape 78"/>
            <p:cNvSpPr>
              <a:spLocks noChangeArrowheads="1"/>
            </p:cNvSpPr>
            <p:nvPr/>
          </p:nvSpPr>
          <p:spPr bwMode="auto">
            <a:xfrm>
              <a:off x="2063" y="1979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Оснастка</a:t>
              </a:r>
            </a:p>
          </p:txBody>
        </p:sp>
        <p:sp>
          <p:nvSpPr>
            <p:cNvPr id="53327" name="Line 79"/>
            <p:cNvSpPr>
              <a:spLocks noChangeShapeType="1"/>
            </p:cNvSpPr>
            <p:nvPr/>
          </p:nvSpPr>
          <p:spPr bwMode="auto">
            <a:xfrm>
              <a:off x="1973" y="2069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28" name="AutoShape 80"/>
            <p:cNvSpPr>
              <a:spLocks noChangeArrowheads="1"/>
            </p:cNvSpPr>
            <p:nvPr/>
          </p:nvSpPr>
          <p:spPr bwMode="auto">
            <a:xfrm>
              <a:off x="1882" y="2296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3329" name="Line 81"/>
            <p:cNvSpPr>
              <a:spLocks noChangeShapeType="1"/>
            </p:cNvSpPr>
            <p:nvPr/>
          </p:nvSpPr>
          <p:spPr bwMode="auto">
            <a:xfrm>
              <a:off x="1791" y="2386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30" name="AutoShape 82"/>
            <p:cNvSpPr>
              <a:spLocks noChangeArrowheads="1"/>
            </p:cNvSpPr>
            <p:nvPr/>
          </p:nvSpPr>
          <p:spPr bwMode="auto">
            <a:xfrm>
              <a:off x="1700" y="2614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Операция</a:t>
              </a:r>
            </a:p>
          </p:txBody>
        </p:sp>
        <p:sp>
          <p:nvSpPr>
            <p:cNvPr id="53331" name="Line 83"/>
            <p:cNvSpPr>
              <a:spLocks noChangeShapeType="1"/>
            </p:cNvSpPr>
            <p:nvPr/>
          </p:nvSpPr>
          <p:spPr bwMode="auto">
            <a:xfrm>
              <a:off x="1609" y="2705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32" name="AutoShape 84"/>
            <p:cNvSpPr>
              <a:spLocks noChangeArrowheads="1"/>
            </p:cNvSpPr>
            <p:nvPr/>
          </p:nvSpPr>
          <p:spPr bwMode="auto">
            <a:xfrm>
              <a:off x="1882" y="2931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3333" name="Line 85"/>
            <p:cNvSpPr>
              <a:spLocks noChangeShapeType="1"/>
            </p:cNvSpPr>
            <p:nvPr/>
          </p:nvSpPr>
          <p:spPr bwMode="auto">
            <a:xfrm>
              <a:off x="1791" y="2795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34" name="Line 86"/>
            <p:cNvSpPr>
              <a:spLocks noChangeShapeType="1"/>
            </p:cNvSpPr>
            <p:nvPr/>
          </p:nvSpPr>
          <p:spPr bwMode="auto">
            <a:xfrm>
              <a:off x="1791" y="3021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35" name="Line 87"/>
            <p:cNvSpPr>
              <a:spLocks noChangeShapeType="1"/>
            </p:cNvSpPr>
            <p:nvPr/>
          </p:nvSpPr>
          <p:spPr bwMode="auto">
            <a:xfrm flipH="1">
              <a:off x="1972" y="3112"/>
              <a:ext cx="1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36" name="Line 88"/>
            <p:cNvSpPr>
              <a:spLocks noChangeShapeType="1"/>
            </p:cNvSpPr>
            <p:nvPr/>
          </p:nvSpPr>
          <p:spPr bwMode="auto">
            <a:xfrm>
              <a:off x="1973" y="3339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337" name="AutoShape 89"/>
            <p:cNvSpPr>
              <a:spLocks noChangeArrowheads="1"/>
            </p:cNvSpPr>
            <p:nvPr/>
          </p:nvSpPr>
          <p:spPr bwMode="auto">
            <a:xfrm>
              <a:off x="2063" y="3248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Оснастка</a:t>
              </a:r>
            </a:p>
          </p:txBody>
        </p:sp>
        <p:sp>
          <p:nvSpPr>
            <p:cNvPr id="53340" name="AutoShape 92"/>
            <p:cNvSpPr>
              <a:spLocks noChangeArrowheads="1"/>
            </p:cNvSpPr>
            <p:nvPr/>
          </p:nvSpPr>
          <p:spPr bwMode="auto">
            <a:xfrm>
              <a:off x="1700" y="3884"/>
              <a:ext cx="544" cy="181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Операция</a:t>
              </a:r>
            </a:p>
          </p:txBody>
        </p:sp>
        <p:sp>
          <p:nvSpPr>
            <p:cNvPr id="53341" name="Line 93"/>
            <p:cNvSpPr>
              <a:spLocks noChangeShapeType="1"/>
            </p:cNvSpPr>
            <p:nvPr/>
          </p:nvSpPr>
          <p:spPr bwMode="auto">
            <a:xfrm>
              <a:off x="1609" y="3975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343" name="Text Box 95"/>
          <p:cNvSpPr txBox="1">
            <a:spLocks noChangeArrowheads="1"/>
          </p:cNvSpPr>
          <p:nvPr/>
        </p:nvSpPr>
        <p:spPr bwMode="auto">
          <a:xfrm>
            <a:off x="2411760" y="548680"/>
            <a:ext cx="16557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latin typeface="AGHelveticaCyr" pitchFamily="34" charset="0"/>
              </a:rPr>
              <a:t>Новый техпроцесс</a:t>
            </a:r>
          </a:p>
        </p:txBody>
      </p:sp>
      <p:sp>
        <p:nvSpPr>
          <p:cNvPr id="53344" name="AutoShape 96"/>
          <p:cNvSpPr>
            <a:spLocks noChangeArrowheads="1"/>
          </p:cNvSpPr>
          <p:nvPr/>
        </p:nvSpPr>
        <p:spPr bwMode="auto">
          <a:xfrm>
            <a:off x="1908175" y="620713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8000" bIns="18000" anchor="ctr"/>
          <a:lstStyle/>
          <a:p>
            <a:endParaRPr lang="ru-RU"/>
          </a:p>
        </p:txBody>
      </p:sp>
      <p:sp>
        <p:nvSpPr>
          <p:cNvPr id="65" name="Пятиугольник 64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Нашивка 65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67" name="Нашивка 66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68" name="Нашивка 67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69" name="Нашивка 68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57" grpId="0" animBg="1"/>
      <p:bldP spid="53258" grpId="0" animBg="1"/>
      <p:bldP spid="53260" grpId="0" animBg="1"/>
      <p:bldP spid="53261" grpId="0" animBg="1"/>
      <p:bldP spid="53263" grpId="0" animBg="1"/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 animBg="1"/>
      <p:bldP spid="53271" grpId="0" animBg="1"/>
      <p:bldP spid="53272" grpId="0" animBg="1"/>
      <p:bldP spid="53273" grpId="0" animBg="1"/>
      <p:bldP spid="53279" grpId="0" animBg="1"/>
      <p:bldP spid="53280" grpId="0" animBg="1"/>
      <p:bldP spid="53281" grpId="0" animBg="1"/>
      <p:bldP spid="53282" grpId="0" animBg="1"/>
      <p:bldP spid="53283" grpId="0" animBg="1"/>
      <p:bldP spid="53284" grpId="0" animBg="1"/>
      <p:bldP spid="53285" grpId="0" animBg="1"/>
      <p:bldP spid="53286" grpId="0" animBg="1"/>
      <p:bldP spid="53287" grpId="0" animBg="1"/>
      <p:bldP spid="53288" grpId="0" animBg="1"/>
      <p:bldP spid="53289" grpId="0"/>
      <p:bldP spid="53343" grpId="0"/>
      <p:bldP spid="533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1520" y="620688"/>
            <a:ext cx="4267200" cy="6048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0" y="1257300"/>
            <a:ext cx="3733800" cy="342900"/>
          </a:xfrm>
          <a:noFill/>
          <a:ln/>
        </p:spPr>
        <p:txBody>
          <a:bodyPr/>
          <a:lstStyle/>
          <a:p>
            <a:r>
              <a:rPr lang="ru-RU" sz="1600">
                <a:latin typeface="AGHelveticaCyr" pitchFamily="34" charset="0"/>
              </a:rPr>
              <a:t>Технологический процесс </a:t>
            </a:r>
            <a:br>
              <a:rPr lang="ru-RU" sz="1600">
                <a:latin typeface="AGHelveticaCyr" pitchFamily="34" charset="0"/>
              </a:rPr>
            </a:br>
            <a:r>
              <a:rPr lang="ru-RU" sz="1600">
                <a:latin typeface="AGHelveticaCyr" pitchFamily="34" charset="0"/>
              </a:rPr>
              <a:t>по методу работы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572000" y="1905000"/>
            <a:ext cx="396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Новый техпроцесс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Техпроцесс-аналог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Фрагменты техпроцесса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Автоматическое проектирование частей ТП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323850" y="1125538"/>
            <a:ext cx="863600" cy="2873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Общ. данные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611188" y="1628775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Операция</a:t>
            </a: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468313" y="1412875"/>
            <a:ext cx="0" cy="4897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466725" y="177323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755650" y="1917700"/>
            <a:ext cx="0" cy="1871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900113" y="364490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Переход</a:t>
            </a:r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755650" y="378777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611188" y="616585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Операция</a:t>
            </a:r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466725" y="6310313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6725" y="2133600"/>
            <a:ext cx="1584325" cy="3814763"/>
            <a:chOff x="294" y="1344"/>
            <a:chExt cx="998" cy="2403"/>
          </a:xfrm>
        </p:grpSpPr>
        <p:sp>
          <p:nvSpPr>
            <p:cNvPr id="54283" name="AutoShape 11" descr="Широкий диагональный 2"/>
            <p:cNvSpPr>
              <a:spLocks noChangeArrowheads="1"/>
            </p:cNvSpPr>
            <p:nvPr/>
          </p:nvSpPr>
          <p:spPr bwMode="auto">
            <a:xfrm>
              <a:off x="567" y="1344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CCFFCC"/>
              </a:fgClr>
              <a:bgClr>
                <a:srgbClr val="D1E8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476" y="1434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>
              <a:off x="658" y="1525"/>
              <a:ext cx="0" cy="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658" y="175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90" name="AutoShape 18" descr="Широкий диагональный 2"/>
            <p:cNvSpPr>
              <a:spLocks noChangeArrowheads="1"/>
            </p:cNvSpPr>
            <p:nvPr/>
          </p:nvSpPr>
          <p:spPr bwMode="auto">
            <a:xfrm>
              <a:off x="748" y="1661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chemeClr val="accent1"/>
              </a:fgClr>
              <a:bgClr>
                <a:srgbClr val="D1E8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Оснастка</a:t>
              </a:r>
            </a:p>
          </p:txBody>
        </p:sp>
        <p:sp>
          <p:nvSpPr>
            <p:cNvPr id="54291" name="AutoShape 19" descr="Широкий диагональный 2"/>
            <p:cNvSpPr>
              <a:spLocks noChangeArrowheads="1"/>
            </p:cNvSpPr>
            <p:nvPr/>
          </p:nvSpPr>
          <p:spPr bwMode="auto">
            <a:xfrm>
              <a:off x="748" y="1979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chemeClr val="accent1"/>
              </a:fgClr>
              <a:bgClr>
                <a:srgbClr val="D1E8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Оснастка</a:t>
              </a:r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>
              <a:off x="658" y="2069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AutoShape 23" descr="Широкий диагональный 2"/>
            <p:cNvSpPr>
              <a:spLocks noChangeArrowheads="1"/>
            </p:cNvSpPr>
            <p:nvPr/>
          </p:nvSpPr>
          <p:spPr bwMode="auto">
            <a:xfrm>
              <a:off x="385" y="2614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FF99CC"/>
              </a:fgClr>
              <a:bgClr>
                <a:srgbClr val="D1E8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Операция</a:t>
              </a:r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>
              <a:off x="294" y="2705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AutoShape 25" descr="Широкий диагональный 2"/>
            <p:cNvSpPr>
              <a:spLocks noChangeArrowheads="1"/>
            </p:cNvSpPr>
            <p:nvPr/>
          </p:nvSpPr>
          <p:spPr bwMode="auto">
            <a:xfrm>
              <a:off x="567" y="2931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CCFFCC"/>
              </a:fgClr>
              <a:bgClr>
                <a:srgbClr val="D1E8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>
              <a:off x="476" y="2795"/>
              <a:ext cx="0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476" y="3021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 flipH="1">
              <a:off x="657" y="3112"/>
              <a:ext cx="1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1" name="Line 29"/>
            <p:cNvSpPr>
              <a:spLocks noChangeShapeType="1"/>
            </p:cNvSpPr>
            <p:nvPr/>
          </p:nvSpPr>
          <p:spPr bwMode="auto">
            <a:xfrm>
              <a:off x="658" y="3339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2" name="AutoShape 30" descr="Широкий диагональный 2"/>
            <p:cNvSpPr>
              <a:spLocks noChangeArrowheads="1"/>
            </p:cNvSpPr>
            <p:nvPr/>
          </p:nvSpPr>
          <p:spPr bwMode="auto">
            <a:xfrm>
              <a:off x="748" y="3248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chemeClr val="accent1"/>
              </a:fgClr>
              <a:bgClr>
                <a:srgbClr val="D1E8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Оснастка</a:t>
              </a:r>
            </a:p>
          </p:txBody>
        </p:sp>
        <p:sp>
          <p:nvSpPr>
            <p:cNvPr id="54306" name="AutoShape 34" descr="Широкий диагональный 2"/>
            <p:cNvSpPr>
              <a:spLocks noChangeArrowheads="1"/>
            </p:cNvSpPr>
            <p:nvPr/>
          </p:nvSpPr>
          <p:spPr bwMode="auto">
            <a:xfrm>
              <a:off x="567" y="3566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CCFFCC"/>
              </a:fgClr>
              <a:bgClr>
                <a:srgbClr val="D1E8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4307" name="Line 35"/>
            <p:cNvSpPr>
              <a:spLocks noChangeShapeType="1"/>
            </p:cNvSpPr>
            <p:nvPr/>
          </p:nvSpPr>
          <p:spPr bwMode="auto">
            <a:xfrm>
              <a:off x="476" y="3656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09" name="AutoShape 37"/>
          <p:cNvSpPr>
            <a:spLocks noChangeArrowheads="1"/>
          </p:cNvSpPr>
          <p:nvPr/>
        </p:nvSpPr>
        <p:spPr bwMode="auto">
          <a:xfrm>
            <a:off x="2555875" y="2852738"/>
            <a:ext cx="1441450" cy="114935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00B0F0"/>
              </a:gs>
              <a:gs pos="50000">
                <a:srgbClr val="CAECFA"/>
              </a:gs>
              <a:gs pos="100000">
                <a:srgbClr val="00B0F0"/>
              </a:gs>
            </a:gsLst>
            <a:lin ang="5400000" scaled="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18000" bIns="18000" anchor="ctr"/>
          <a:lstStyle/>
          <a:p>
            <a:r>
              <a:rPr lang="ru-RU" sz="1600" b="1" dirty="0">
                <a:latin typeface="Times New Roman" pitchFamily="18" charset="0"/>
              </a:rPr>
              <a:t>Библиотека</a:t>
            </a:r>
          </a:p>
          <a:p>
            <a:r>
              <a:rPr lang="ru-RU" sz="1600" b="1" dirty="0">
                <a:latin typeface="Times New Roman" pitchFamily="18" charset="0"/>
              </a:rPr>
              <a:t>фрагментов </a:t>
            </a:r>
            <a:endParaRPr lang="en-US" sz="1600" b="1" dirty="0">
              <a:latin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</a:rPr>
              <a:t>ТП</a:t>
            </a:r>
          </a:p>
        </p:txBody>
      </p:sp>
      <p:sp>
        <p:nvSpPr>
          <p:cNvPr id="54311" name="AutoShape 39"/>
          <p:cNvSpPr>
            <a:spLocks noChangeArrowheads="1"/>
          </p:cNvSpPr>
          <p:nvPr/>
        </p:nvSpPr>
        <p:spPr bwMode="auto">
          <a:xfrm rot="10800000">
            <a:off x="2483768" y="4005064"/>
            <a:ext cx="864096" cy="936104"/>
          </a:xfrm>
          <a:custGeom>
            <a:avLst/>
            <a:gdLst>
              <a:gd name="G0" fmla="+- 15194 0 0"/>
              <a:gd name="G1" fmla="+- 4052 0 0"/>
              <a:gd name="G2" fmla="+- 12158 0 4052"/>
              <a:gd name="G3" fmla="+- G2 0 4052"/>
              <a:gd name="G4" fmla="*/ G3 32768 32059"/>
              <a:gd name="G5" fmla="*/ G4 1 2"/>
              <a:gd name="G6" fmla="+- 21600 0 15194"/>
              <a:gd name="G7" fmla="*/ G6 4052 6079"/>
              <a:gd name="G8" fmla="+- G7 15194 0"/>
              <a:gd name="T0" fmla="*/ 15194 w 21600"/>
              <a:gd name="T1" fmla="*/ 0 h 21600"/>
              <a:gd name="T2" fmla="*/ 15194 w 21600"/>
              <a:gd name="T3" fmla="*/ 12158 h 21600"/>
              <a:gd name="T4" fmla="*/ 207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94" y="0"/>
                </a:lnTo>
                <a:lnTo>
                  <a:pt x="15194" y="4052"/>
                </a:lnTo>
                <a:lnTo>
                  <a:pt x="12427" y="4052"/>
                </a:lnTo>
                <a:cubicBezTo>
                  <a:pt x="5564" y="4052"/>
                  <a:pt x="0" y="7681"/>
                  <a:pt x="0" y="12158"/>
                </a:cubicBezTo>
                <a:lnTo>
                  <a:pt x="0" y="21600"/>
                </a:lnTo>
                <a:lnTo>
                  <a:pt x="4144" y="21600"/>
                </a:lnTo>
                <a:lnTo>
                  <a:pt x="4144" y="12158"/>
                </a:lnTo>
                <a:cubicBezTo>
                  <a:pt x="4144" y="9920"/>
                  <a:pt x="7852" y="8106"/>
                  <a:pt x="12427" y="8106"/>
                </a:cubicBezTo>
                <a:lnTo>
                  <a:pt x="15194" y="8106"/>
                </a:lnTo>
                <a:lnTo>
                  <a:pt x="15194" y="12158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rgbClr val="CAECFA"/>
              </a:gs>
              <a:gs pos="100000">
                <a:srgbClr val="00B0F0"/>
              </a:gs>
            </a:gsLst>
            <a:lin ang="5400000" scaled="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18000" bIns="18000" anchor="ctr"/>
          <a:lstStyle/>
          <a:p>
            <a:endParaRPr lang="ru-RU" sz="1600" b="1">
              <a:latin typeface="Times New Roman" pitchFamily="18" charset="0"/>
            </a:endParaRPr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auto">
          <a:xfrm flipH="1">
            <a:off x="2339752" y="2060848"/>
            <a:ext cx="1008112" cy="792088"/>
          </a:xfrm>
          <a:custGeom>
            <a:avLst/>
            <a:gdLst>
              <a:gd name="G0" fmla="+- 15194 0 0"/>
              <a:gd name="G1" fmla="+- 3814 0 0"/>
              <a:gd name="G2" fmla="+- 12158 0 3814"/>
              <a:gd name="G3" fmla="+- G2 0 3814"/>
              <a:gd name="G4" fmla="*/ G3 32768 32059"/>
              <a:gd name="G5" fmla="*/ G4 1 2"/>
              <a:gd name="G6" fmla="+- 21600 0 15194"/>
              <a:gd name="G7" fmla="*/ G6 3814 6079"/>
              <a:gd name="G8" fmla="+- G7 15194 0"/>
              <a:gd name="T0" fmla="*/ 15194 w 21600"/>
              <a:gd name="T1" fmla="*/ 0 h 21600"/>
              <a:gd name="T2" fmla="*/ 15194 w 21600"/>
              <a:gd name="T3" fmla="*/ 12158 h 21600"/>
              <a:gd name="T4" fmla="*/ 231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94" y="0"/>
                </a:lnTo>
                <a:lnTo>
                  <a:pt x="15194" y="3814"/>
                </a:lnTo>
                <a:lnTo>
                  <a:pt x="12427" y="3814"/>
                </a:lnTo>
                <a:cubicBezTo>
                  <a:pt x="5564" y="3814"/>
                  <a:pt x="0" y="7550"/>
                  <a:pt x="0" y="12158"/>
                </a:cubicBezTo>
                <a:lnTo>
                  <a:pt x="0" y="21600"/>
                </a:lnTo>
                <a:lnTo>
                  <a:pt x="4630" y="21600"/>
                </a:lnTo>
                <a:lnTo>
                  <a:pt x="4630" y="12158"/>
                </a:lnTo>
                <a:cubicBezTo>
                  <a:pt x="4630" y="10052"/>
                  <a:pt x="8121" y="8344"/>
                  <a:pt x="12427" y="8344"/>
                </a:cubicBezTo>
                <a:lnTo>
                  <a:pt x="15194" y="8344"/>
                </a:lnTo>
                <a:lnTo>
                  <a:pt x="15194" y="12158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rgbClr val="CAECFA"/>
              </a:gs>
              <a:gs pos="100000">
                <a:srgbClr val="00B0F0"/>
              </a:gs>
            </a:gsLst>
            <a:lin ang="5400000" scaled="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18000" bIns="18000" anchor="ctr"/>
          <a:lstStyle/>
          <a:p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37" name="Пятиугольник 36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Нашивка 37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39" name="Нашивка 38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40" name="Нашивка 39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41" name="Нашивка 40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1475656" y="692696"/>
            <a:ext cx="2376264" cy="590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AGHelveticaCyr" pitchFamily="34" charset="0"/>
              </a:rPr>
              <a:t>Технологический </a:t>
            </a:r>
            <a:r>
              <a:rPr lang="ru-RU" sz="1800" dirty="0">
                <a:latin typeface="AGHelveticaCyr" pitchFamily="34" charset="0"/>
              </a:rPr>
              <a:t>процесс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2" grpId="0" animBg="1"/>
      <p:bldP spid="54284" grpId="0" animBg="1"/>
      <p:bldP spid="54285" grpId="0" animBg="1"/>
      <p:bldP spid="54286" grpId="0" animBg="1"/>
      <p:bldP spid="54293" grpId="0" animBg="1"/>
      <p:bldP spid="54294" grpId="0" animBg="1"/>
      <p:bldP spid="54303" grpId="0" animBg="1"/>
      <p:bldP spid="54304" grpId="0" animBg="1"/>
      <p:bldP spid="54309" grpId="0" animBg="1"/>
      <p:bldP spid="54311" grpId="0" animBg="1"/>
      <p:bldP spid="54312" grpId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9388" y="620688"/>
            <a:ext cx="4267200" cy="6048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0" y="1257300"/>
            <a:ext cx="3733800" cy="342900"/>
          </a:xfrm>
          <a:noFill/>
          <a:ln/>
        </p:spPr>
        <p:txBody>
          <a:bodyPr/>
          <a:lstStyle/>
          <a:p>
            <a:r>
              <a:rPr lang="ru-RU" sz="1600">
                <a:latin typeface="AGHelveticaCyr" pitchFamily="34" charset="0"/>
              </a:rPr>
              <a:t>Технологический процесс </a:t>
            </a:r>
            <a:br>
              <a:rPr lang="ru-RU" sz="1600">
                <a:latin typeface="AGHelveticaCyr" pitchFamily="34" charset="0"/>
              </a:rPr>
            </a:br>
            <a:r>
              <a:rPr lang="ru-RU" sz="1600">
                <a:latin typeface="AGHelveticaCyr" pitchFamily="34" charset="0"/>
              </a:rPr>
              <a:t>по методу работы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572000" y="1905000"/>
            <a:ext cx="3962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Новый техпроцесс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Техпроцесс-аналог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Фрагменты техпроцесса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Автоматическое проектирование частей ТП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475656" y="692696"/>
            <a:ext cx="2376264" cy="590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latin typeface="AGHelveticaCyr" pitchFamily="34" charset="0"/>
              </a:rPr>
              <a:t>Технологический </a:t>
            </a:r>
            <a:r>
              <a:rPr lang="ru-RU" sz="1800" dirty="0">
                <a:latin typeface="AGHelveticaCyr" pitchFamily="34" charset="0"/>
              </a:rPr>
              <a:t>процесс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23850" y="1125538"/>
            <a:ext cx="863600" cy="2873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Общ. данные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611188" y="1628775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Операция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900113" y="213360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Переход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68313" y="1412875"/>
            <a:ext cx="0" cy="4897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66725" y="177323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755650" y="1917700"/>
            <a:ext cx="0" cy="1871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755650" y="227647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1044575" y="2420938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1044575" y="2781300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1187450" y="2636838"/>
            <a:ext cx="8636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Оснастка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1187450" y="3141663"/>
            <a:ext cx="8636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Оснастка</a:t>
            </a: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1044575" y="328453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900113" y="364490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Переход</a:t>
            </a: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755650" y="378777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66725" y="4149725"/>
            <a:ext cx="1584325" cy="1798638"/>
            <a:chOff x="294" y="2614"/>
            <a:chExt cx="998" cy="1133"/>
          </a:xfrm>
        </p:grpSpPr>
        <p:sp>
          <p:nvSpPr>
            <p:cNvPr id="55319" name="AutoShape 23" descr="Широкий диагональный 2"/>
            <p:cNvSpPr>
              <a:spLocks noChangeArrowheads="1"/>
            </p:cNvSpPr>
            <p:nvPr/>
          </p:nvSpPr>
          <p:spPr bwMode="auto">
            <a:xfrm>
              <a:off x="385" y="2614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FF99CC"/>
              </a:fgClr>
              <a:bgClr>
                <a:srgbClr val="9EB4BE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Операция</a:t>
              </a:r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>
              <a:off x="294" y="2705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21" name="AutoShape 25" descr="Широкий диагональный 2"/>
            <p:cNvSpPr>
              <a:spLocks noChangeArrowheads="1"/>
            </p:cNvSpPr>
            <p:nvPr/>
          </p:nvSpPr>
          <p:spPr bwMode="auto">
            <a:xfrm>
              <a:off x="567" y="2931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CCFFCC"/>
              </a:fgClr>
              <a:bgClr>
                <a:srgbClr val="9EB4BE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476" y="2795"/>
              <a:ext cx="0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476" y="3021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 flipH="1">
              <a:off x="657" y="3112"/>
              <a:ext cx="1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25" name="Line 29"/>
            <p:cNvSpPr>
              <a:spLocks noChangeShapeType="1"/>
            </p:cNvSpPr>
            <p:nvPr/>
          </p:nvSpPr>
          <p:spPr bwMode="auto">
            <a:xfrm>
              <a:off x="658" y="3339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26" name="AutoShape 30" descr="Широкий диагональный 2"/>
            <p:cNvSpPr>
              <a:spLocks noChangeArrowheads="1"/>
            </p:cNvSpPr>
            <p:nvPr/>
          </p:nvSpPr>
          <p:spPr bwMode="auto">
            <a:xfrm>
              <a:off x="748" y="3248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chemeClr val="accent1"/>
              </a:fgClr>
              <a:bgClr>
                <a:srgbClr val="9EB4BE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Оснастка</a:t>
              </a:r>
            </a:p>
          </p:txBody>
        </p:sp>
        <p:sp>
          <p:nvSpPr>
            <p:cNvPr id="55327" name="AutoShape 31" descr="Широкий диагональный 2"/>
            <p:cNvSpPr>
              <a:spLocks noChangeArrowheads="1"/>
            </p:cNvSpPr>
            <p:nvPr/>
          </p:nvSpPr>
          <p:spPr bwMode="auto">
            <a:xfrm>
              <a:off x="567" y="3566"/>
              <a:ext cx="544" cy="181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CCFFCC"/>
              </a:fgClr>
              <a:bgClr>
                <a:srgbClr val="9EB4BE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000">
                  <a:latin typeface="Times New Roman" pitchFamily="18" charset="0"/>
                </a:rPr>
                <a:t>Переход</a:t>
              </a:r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476" y="3656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29" name="AutoShape 33"/>
          <p:cNvSpPr>
            <a:spLocks noChangeArrowheads="1"/>
          </p:cNvSpPr>
          <p:nvPr/>
        </p:nvSpPr>
        <p:spPr bwMode="auto">
          <a:xfrm>
            <a:off x="611188" y="6165850"/>
            <a:ext cx="863600" cy="287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000">
                <a:latin typeface="Times New Roman" pitchFamily="18" charset="0"/>
              </a:rPr>
              <a:t>Операция</a:t>
            </a:r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466725" y="6310313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5331" name="Picture 35" descr="Hole_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</a:blip>
          <a:srcRect/>
          <a:stretch>
            <a:fillRect/>
          </a:stretch>
        </p:blipFill>
        <p:spPr bwMode="auto">
          <a:xfrm>
            <a:off x="2555875" y="2997200"/>
            <a:ext cx="14176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2" name="AutoShape 36"/>
          <p:cNvSpPr>
            <a:spLocks noChangeArrowheads="1"/>
          </p:cNvSpPr>
          <p:nvPr/>
        </p:nvSpPr>
        <p:spPr bwMode="auto">
          <a:xfrm rot="10800000">
            <a:off x="2843213" y="4292600"/>
            <a:ext cx="503237" cy="647700"/>
          </a:xfrm>
          <a:custGeom>
            <a:avLst/>
            <a:gdLst>
              <a:gd name="G0" fmla="+- 15194 0 0"/>
              <a:gd name="G1" fmla="+- 4052 0 0"/>
              <a:gd name="G2" fmla="+- 12158 0 4052"/>
              <a:gd name="G3" fmla="+- G2 0 4052"/>
              <a:gd name="G4" fmla="*/ G3 32768 32059"/>
              <a:gd name="G5" fmla="*/ G4 1 2"/>
              <a:gd name="G6" fmla="+- 21600 0 15194"/>
              <a:gd name="G7" fmla="*/ G6 4052 6079"/>
              <a:gd name="G8" fmla="+- G7 15194 0"/>
              <a:gd name="T0" fmla="*/ 15194 w 21600"/>
              <a:gd name="T1" fmla="*/ 0 h 21600"/>
              <a:gd name="T2" fmla="*/ 15194 w 21600"/>
              <a:gd name="T3" fmla="*/ 12158 h 21600"/>
              <a:gd name="T4" fmla="*/ 207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94" y="0"/>
                </a:lnTo>
                <a:lnTo>
                  <a:pt x="15194" y="4052"/>
                </a:lnTo>
                <a:lnTo>
                  <a:pt x="12427" y="4052"/>
                </a:lnTo>
                <a:cubicBezTo>
                  <a:pt x="5564" y="4052"/>
                  <a:pt x="0" y="7681"/>
                  <a:pt x="0" y="12158"/>
                </a:cubicBezTo>
                <a:lnTo>
                  <a:pt x="0" y="21600"/>
                </a:lnTo>
                <a:lnTo>
                  <a:pt x="4144" y="21600"/>
                </a:lnTo>
                <a:lnTo>
                  <a:pt x="4144" y="12158"/>
                </a:lnTo>
                <a:cubicBezTo>
                  <a:pt x="4144" y="9920"/>
                  <a:pt x="7852" y="8106"/>
                  <a:pt x="12427" y="8106"/>
                </a:cubicBezTo>
                <a:lnTo>
                  <a:pt x="15194" y="8106"/>
                </a:lnTo>
                <a:lnTo>
                  <a:pt x="15194" y="12158"/>
                </a:lnTo>
                <a:close/>
              </a:path>
            </a:pathLst>
          </a:custGeom>
          <a:solidFill>
            <a:srgbClr val="54707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5334" name="Oval 38"/>
          <p:cNvSpPr>
            <a:spLocks noChangeArrowheads="1"/>
          </p:cNvSpPr>
          <p:nvPr/>
        </p:nvSpPr>
        <p:spPr bwMode="auto">
          <a:xfrm>
            <a:off x="3054350" y="3219450"/>
            <a:ext cx="428625" cy="236538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Пятиугольник 36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Нашивка 37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39" name="Нашивка 38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40" name="Нашивка 39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41" name="Нашивка 40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 animBg="1"/>
      <p:bldP spid="55306" grpId="0" animBg="1"/>
      <p:bldP spid="55307" grpId="0" animBg="1"/>
      <p:bldP spid="55308" grpId="0" animBg="1"/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55329" grpId="0" animBg="1"/>
      <p:bldP spid="55330" grpId="0" animBg="1"/>
      <p:bldP spid="55332" grpId="0" animBg="1"/>
      <p:bldP spid="553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ятиугольник 19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25" name="Нашивка 24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6" name="Нашивка 25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1143000"/>
          </a:xfrm>
        </p:spPr>
        <p:txBody>
          <a:bodyPr/>
          <a:lstStyle/>
          <a:p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ADEM CAM/CAPP 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единое информационное пространство операций, выполняемых на универсальном оборудовании и оборудовании с ЧПУ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496944" cy="51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"/>
          <p:cNvSpPr>
            <a:spLocks noChangeArrowheads="1"/>
          </p:cNvSpPr>
          <p:nvPr/>
        </p:nvSpPr>
        <p:spPr bwMode="auto">
          <a:xfrm>
            <a:off x="152400" y="548680"/>
            <a:ext cx="4267200" cy="61569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1052736"/>
            <a:ext cx="432048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ADEM CAM/CAPP 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единое информационное пространство</a:t>
            </a:r>
          </a:p>
        </p:txBody>
      </p:sp>
      <p:pic>
        <p:nvPicPr>
          <p:cNvPr id="31748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499992" y="3860467"/>
            <a:ext cx="44644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buFontTx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При необходимости можно добавлять технологические переходы, примечания в ЧПУ операцию непосредственно не связанные с получением ЧПУ обработки. Также можно формулировать тексты основных переходов</a:t>
            </a:r>
            <a:endParaRPr lang="ru-RU" sz="1400" dirty="0">
              <a:latin typeface="Times New Roman" charset="0"/>
            </a:endParaRP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CAPP</a:t>
            </a:r>
            <a:endParaRPr lang="ru-RU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25" name="Нашивка 24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6" name="Нашивка 25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499992" y="3067799"/>
            <a:ext cx="44644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buFontTx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Переходы ЧПУ операции могут быть оснащены  средствами измерения с последующим автоматическим получением операции технического контроля</a:t>
            </a:r>
            <a:endParaRPr lang="ru-RU" sz="1400" dirty="0">
              <a:latin typeface="Times New Roman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499992" y="1628800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buFontTx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Оснащение режущим инструментом осуществляется на основе справочников </a:t>
            </a:r>
            <a:r>
              <a:rPr lang="en-US" sz="14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i</a:t>
            </a:r>
            <a:r>
              <a:rPr lang="en-US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-Ris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. При этом геометрия выбранного инструмента учитывается при формировании УП, а учетная информация автоматически попадает в формируемые документы (МК/ОК,  КН/П, ВО  и др.)</a:t>
            </a:r>
            <a:endParaRPr lang="ru-RU" sz="1400" dirty="0">
              <a:latin typeface="Times New Roman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99992" y="5084023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buFontTx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Время, посчитанное постпроцессором используется в трудовом нормировании ТП</a:t>
            </a:r>
            <a:endParaRPr lang="ru-RU" sz="1400" dirty="0">
              <a:latin typeface="Times New Roman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499992" y="5661248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buFontTx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Для каждой единицы используемого режущего инструмента рассчитывается время нахождения его в материале. На основе этого и периода стойкости рассчитывается потребность в инструменте</a:t>
            </a:r>
            <a:endParaRPr lang="ru-RU" sz="1400" dirty="0">
              <a:latin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9615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Группа 32"/>
          <p:cNvGrpSpPr/>
          <p:nvPr/>
        </p:nvGrpSpPr>
        <p:grpSpPr>
          <a:xfrm>
            <a:off x="251520" y="620688"/>
            <a:ext cx="4104456" cy="4539899"/>
            <a:chOff x="251520" y="620688"/>
            <a:chExt cx="4104456" cy="45398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4104456" cy="4539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Овал 31"/>
            <p:cNvSpPr/>
            <p:nvPr/>
          </p:nvSpPr>
          <p:spPr bwMode="auto">
            <a:xfrm>
              <a:off x="2267744" y="1556792"/>
              <a:ext cx="1944216" cy="288032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7544" y="620688"/>
            <a:ext cx="3647821" cy="5989091"/>
            <a:chOff x="467544" y="620688"/>
            <a:chExt cx="3647821" cy="598909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620688"/>
              <a:ext cx="3647821" cy="598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Овал 33"/>
            <p:cNvSpPr/>
            <p:nvPr/>
          </p:nvSpPr>
          <p:spPr bwMode="auto">
            <a:xfrm>
              <a:off x="1331640" y="1556792"/>
              <a:ext cx="2664296" cy="792088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755576" y="4293096"/>
              <a:ext cx="3240360" cy="1944216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620688"/>
            <a:ext cx="3600400" cy="5962890"/>
            <a:chOff x="539552" y="620688"/>
            <a:chExt cx="3600400" cy="596289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620688"/>
              <a:ext cx="3600400" cy="596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Овал 39"/>
            <p:cNvSpPr/>
            <p:nvPr/>
          </p:nvSpPr>
          <p:spPr bwMode="auto">
            <a:xfrm>
              <a:off x="971600" y="2132856"/>
              <a:ext cx="2880320" cy="1368152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2420888"/>
            <a:ext cx="2295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"/>
          <p:cNvSpPr>
            <a:spLocks noChangeArrowheads="1"/>
          </p:cNvSpPr>
          <p:nvPr/>
        </p:nvSpPr>
        <p:spPr bwMode="auto">
          <a:xfrm>
            <a:off x="152400" y="548680"/>
            <a:ext cx="4267200" cy="61569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1219200"/>
            <a:ext cx="312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ADEM CAM</a:t>
            </a: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эффективное создание управляющих программ</a:t>
            </a:r>
          </a:p>
        </p:txBody>
      </p:sp>
      <p:pic>
        <p:nvPicPr>
          <p:cNvPr id="31748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467544" y="764704"/>
            <a:ext cx="8604448" cy="2638255"/>
            <a:chOff x="467544" y="764704"/>
            <a:chExt cx="8604448" cy="2638255"/>
          </a:xfrm>
        </p:grpSpPr>
        <p:pic>
          <p:nvPicPr>
            <p:cNvPr id="31760" name="Picture 7" descr="Рис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764704"/>
              <a:ext cx="33528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499992" y="2060848"/>
              <a:ext cx="434340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Char char="•"/>
                <a:defRPr/>
              </a:pPr>
              <a:r>
                <a:rPr lang="ru-RU" sz="17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Интеграция с модулем 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ADEM CAD</a:t>
              </a:r>
              <a:endParaRPr lang="ru-RU" sz="2400" dirty="0">
                <a:latin typeface="Times New Roman" charset="0"/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4499992" y="2525796"/>
              <a:ext cx="4572000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buFontTx/>
                <a:buChar char="•"/>
                <a:defRPr/>
              </a:pP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Виды обработки: фрезерная, </a:t>
              </a:r>
              <a:r>
                <a:rPr lang="ru-RU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электроэррозионная</a:t>
              </a:r>
              <a:r>
                <a:rPr lang="ru-RU" sz="17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, токарная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, лазерная, </a:t>
              </a:r>
              <a:r>
                <a:rPr lang="ru-RU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листопробивка</a:t>
              </a:r>
              <a:endParaRPr lang="ru-RU" sz="2400" dirty="0">
                <a:latin typeface="Times New Roman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-1116632" y="692696"/>
            <a:ext cx="10417224" cy="5349136"/>
            <a:chOff x="-1116632" y="692696"/>
            <a:chExt cx="10417224" cy="5349136"/>
          </a:xfrm>
        </p:grpSpPr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4499992" y="3517069"/>
              <a:ext cx="480060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Char char="•"/>
                <a:defRPr/>
              </a:pP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Число одновременно управляемых осей 2 - 5</a:t>
              </a:r>
              <a:endParaRPr lang="ru-RU" sz="2400" dirty="0">
                <a:latin typeface="Times New Roman" charset="0"/>
              </a:endParaRPr>
            </a:p>
          </p:txBody>
        </p:sp>
        <p:pic>
          <p:nvPicPr>
            <p:cNvPr id="31757" name="Picture 6" descr="GPP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116632" y="692696"/>
              <a:ext cx="7130074" cy="534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4499992" y="3982017"/>
              <a:ext cx="4572000" cy="87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Char char="•"/>
                <a:defRPr/>
              </a:pP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Подготовка УП с использованием плоских эскизов, чертежей, поверхностей, твердых тел и их комбинаций</a:t>
              </a:r>
              <a:endParaRPr lang="ru-RU" sz="2400" dirty="0">
                <a:latin typeface="Times New Roman" charset="0"/>
              </a:endParaRP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4499992" y="4974015"/>
              <a:ext cx="441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Char char="•"/>
                <a:defRPr/>
              </a:pP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Отслеживание изменений в геометрии изделия</a:t>
              </a:r>
              <a:endParaRPr lang="ru-RU" sz="2400" dirty="0">
                <a:latin typeface="Times New Roman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04800" y="3352800"/>
            <a:ext cx="8767192" cy="3200400"/>
            <a:chOff x="304800" y="3352800"/>
            <a:chExt cx="8767192" cy="3200400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499992" y="5697725"/>
              <a:ext cx="457200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Char char="•"/>
                <a:defRPr/>
              </a:pP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Оптимизация УП</a:t>
              </a:r>
            </a:p>
          </p:txBody>
        </p:sp>
        <p:pic>
          <p:nvPicPr>
            <p:cNvPr id="31754" name="Picture 8" descr="уп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3810000"/>
              <a:ext cx="17684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9" descr="уп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3352800"/>
              <a:ext cx="1820863" cy="305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4499992" y="6165850"/>
              <a:ext cx="4168775" cy="354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ADEM GPP –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генератор постпроцессоров</a:t>
              </a:r>
            </a:p>
          </p:txBody>
        </p:sp>
      </p:grpSp>
      <p:sp>
        <p:nvSpPr>
          <p:cNvPr id="20" name="Пятиугольник 19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CAPP</a:t>
            </a:r>
            <a:endParaRPr lang="ru-RU" dirty="0" err="1" smtClean="0"/>
          </a:p>
        </p:txBody>
      </p:sp>
      <p:sp>
        <p:nvSpPr>
          <p:cNvPr id="21" name="Нашивка 20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25" name="Нашивка 24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6" name="Нашивка 25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584448"/>
            <a:ext cx="4267200" cy="62289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914400"/>
            <a:ext cx="8153400" cy="4419600"/>
            <a:chOff x="528" y="576"/>
            <a:chExt cx="5136" cy="2784"/>
          </a:xfrm>
        </p:grpSpPr>
        <p:pic>
          <p:nvPicPr>
            <p:cNvPr id="26640" name="Picture 4" descr="tnc4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576"/>
              <a:ext cx="179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3024" y="1142"/>
              <a:ext cx="2640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SzPct val="100000"/>
                <a:buFont typeface="Arial" pitchFamily="34" charset="0"/>
                <a:buChar char="•"/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Индивидуальный подход к любым стойкам ЧПУ(Н22, Н33, 2С42-65, 2М43, </a:t>
              </a:r>
              <a:r>
                <a:rPr lang="en-US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Macmatic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,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</a:t>
              </a:r>
              <a:r>
                <a:rPr lang="en-US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Agiematic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, </a:t>
              </a:r>
              <a:r>
                <a:rPr lang="en-US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Sinumeric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, Fanuc, </a:t>
              </a:r>
              <a:r>
                <a:rPr lang="en-US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Heidenhein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,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</a:t>
              </a:r>
              <a:r>
                <a:rPr lang="en-US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Bos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с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h,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</a:t>
              </a:r>
              <a:r>
                <a:rPr lang="en-US" sz="17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Sodick</a:t>
              </a:r>
              <a:r>
                <a:rPr lang="en-US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и др.)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3024" y="1838"/>
              <a:ext cx="2544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Дополнение УП расчетными параметрами</a:t>
              </a:r>
            </a:p>
          </p:txBody>
        </p:sp>
      </p:grpSp>
      <p:sp>
        <p:nvSpPr>
          <p:cNvPr id="26629" name="Rectangle 11"/>
          <p:cNvSpPr>
            <a:spLocks noGrp="1" noChangeArrowheads="1"/>
          </p:cNvSpPr>
          <p:nvPr>
            <p:ph type="title"/>
          </p:nvPr>
        </p:nvSpPr>
        <p:spPr>
          <a:xfrm>
            <a:off x="4876800" y="1181100"/>
            <a:ext cx="3886200" cy="342900"/>
          </a:xfrm>
        </p:spPr>
        <p:txBody>
          <a:bodyPr/>
          <a:lstStyle/>
          <a:p>
            <a:pPr eaLnBrk="1" hangingPunct="1"/>
            <a:r>
              <a:rPr lang="en-US" sz="1600" smtClean="0">
                <a:latin typeface="AGHelveticaCyr" pitchFamily="34" charset="0"/>
                <a:cs typeface="Times New Roman" pitchFamily="18" charset="0"/>
              </a:rPr>
              <a:t>ADEM GPP – </a:t>
            </a:r>
            <a:r>
              <a:rPr lang="ru-RU" sz="1600" smtClean="0">
                <a:latin typeface="AGHelveticaCyr" pitchFamily="34" charset="0"/>
              </a:rPr>
              <a:t>генератор постпроцессоров</a:t>
            </a:r>
          </a:p>
        </p:txBody>
      </p:sp>
      <p:pic>
        <p:nvPicPr>
          <p:cNvPr id="26630" name="Picture 12" descr="AD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ятиугольник 18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CAPP</a:t>
            </a:r>
            <a:endParaRPr lang="ru-RU" dirty="0" err="1" smtClean="0"/>
          </a:p>
        </p:txBody>
      </p:sp>
      <p:sp>
        <p:nvSpPr>
          <p:cNvPr id="20" name="Нашивка 19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22" name="Нашивка 21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3" name="Нашивка 22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23528" y="2132856"/>
            <a:ext cx="8363271" cy="2725811"/>
            <a:chOff x="323528" y="2132856"/>
            <a:chExt cx="8363271" cy="2725811"/>
          </a:xfrm>
        </p:grpSpPr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4800599" y="3645024"/>
              <a:ext cx="38862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Удобный интерфейс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4800599" y="4159374"/>
              <a:ext cx="3886200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Использование возможностей оборудования на 100%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2132856"/>
              <a:ext cx="3836121" cy="272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611560" y="3645024"/>
            <a:ext cx="8405440" cy="3024733"/>
            <a:chOff x="611560" y="3645024"/>
            <a:chExt cx="8405440" cy="3024733"/>
          </a:xfrm>
        </p:grpSpPr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4749800" y="5777583"/>
              <a:ext cx="4267200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</a:t>
              </a: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Отработка , тестирование, отладка постпроцессора</a:t>
              </a:r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4787900" y="4963195"/>
              <a:ext cx="3810000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ru-RU" sz="17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 Открытая технология проектирования постпроцессоров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645024"/>
              <a:ext cx="3729037" cy="302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12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ятиугольник 18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CAPP</a:t>
            </a:r>
            <a:endParaRPr lang="ru-RU" dirty="0" err="1" smtClean="0"/>
          </a:p>
        </p:txBody>
      </p:sp>
      <p:sp>
        <p:nvSpPr>
          <p:cNvPr id="20" name="Нашивка 19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22" name="Нашивка 21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3" name="Нашивка 22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692696"/>
            <a:ext cx="9144000" cy="9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ADEM CAM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список оборудования, запущенного за 2010 год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1654238"/>
          <a:ext cx="8712968" cy="4950467"/>
        </p:xfrm>
        <a:graphic>
          <a:graphicData uri="http://schemas.openxmlformats.org/drawingml/2006/table">
            <a:tbl>
              <a:tblPr/>
              <a:tblGrid>
                <a:gridCol w="2178101"/>
                <a:gridCol w="2178101"/>
                <a:gridCol w="2178101"/>
                <a:gridCol w="2178665"/>
              </a:tblGrid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Предприятие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Тип станка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Система ЧПУ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338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1100" baseline="0" dirty="0" err="1">
                          <a:latin typeface="Times New Roman"/>
                          <a:ea typeface="Calibri"/>
                          <a:cs typeface="Times New Roman"/>
                        </a:rPr>
                        <a:t>Handtmann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" (Новосибирск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GANTRY CS T8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SINUMERIC 840 D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UBZ NT 300 T2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SINUMERIC 840 D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"Опытный завод" (Новосибирск)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latin typeface="Times New Roman"/>
                          <a:ea typeface="Calibri"/>
                          <a:cs typeface="Times New Roman"/>
                        </a:rPr>
                        <a:t>Hermle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 C40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SINUMERIC 840 D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"Элсиб" (Новосибирск)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Токарный ОЦ (2х-канальный)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PUMA MX 2500 ST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FANUC 16-TB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"КБХА" (Воронеж)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Токарный ОЦ (2х-канальный)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PUMA MX 2600 ST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FANUC 31i-TA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Фрезерный </a:t>
                      </a:r>
                      <a:r>
                        <a:rPr lang="en-US" sz="1100" baseline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HURCO VTXU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Ultimax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"Мотор-Сич" (Запорожье)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ИС-800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WL4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"Энергия" </a:t>
                      </a:r>
                      <a:r>
                        <a:rPr lang="en-US" sz="1100" baseline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Москва</a:t>
                      </a:r>
                      <a:r>
                        <a:rPr lang="en-US" sz="1100" baseline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Mikron HPM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TNC 530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TOYODA FH 550SX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latin typeface="Times New Roman"/>
                          <a:ea typeface="Calibri"/>
                          <a:cs typeface="Times New Roman"/>
                        </a:rPr>
                        <a:t>Fanuc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 30i MA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Vertex 550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FANUC 31 I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Токарный ОЦ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SC-250MY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FANUC 18i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Токарный ОЦ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TRAUB TNA-300 Y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TX8i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"РПЗ" (Рыбинск)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Токарный ОЦ (3х-канальный)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BH-38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FANUC 31 IA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Токарный ОЦ (с подачей прутка)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PD/C-SMC-V3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latin typeface="Times New Roman"/>
                          <a:ea typeface="Calibri"/>
                          <a:cs typeface="Times New Roman"/>
                        </a:rPr>
                        <a:t>Fanuc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 18i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Токарный ОЦ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TC77-SMCY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latin typeface="Times New Roman"/>
                          <a:ea typeface="Calibri"/>
                          <a:cs typeface="Times New Roman"/>
                        </a:rPr>
                        <a:t>Fanuc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 18i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latin typeface="Times New Roman"/>
                          <a:ea typeface="Calibri"/>
                          <a:cs typeface="Times New Roman"/>
                        </a:rPr>
                        <a:t>Фрезерный 5х</a:t>
                      </a:r>
                      <a:endParaRPr lang="ru-RU" sz="11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Система измерений "</a:t>
                      </a:r>
                      <a:r>
                        <a:rPr lang="ru-RU" sz="1100" baseline="0" dirty="0" err="1">
                          <a:latin typeface="Times New Roman"/>
                          <a:ea typeface="Calibri"/>
                          <a:cs typeface="Times New Roman"/>
                        </a:rPr>
                        <a:t>Renishaw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" для BRETON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SINUMERIC 840 D</a:t>
                      </a: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124744"/>
            <a:ext cx="3733800" cy="3429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NTR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технологические расчеты и нормирование</a:t>
            </a:r>
          </a:p>
        </p:txBody>
      </p:sp>
      <p:pic>
        <p:nvPicPr>
          <p:cNvPr id="34819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51520" y="620688"/>
            <a:ext cx="4267200" cy="6237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572000" y="1772816"/>
            <a:ext cx="4393753" cy="1820759"/>
            <a:chOff x="4572000" y="1772816"/>
            <a:chExt cx="4393753" cy="1820759"/>
          </a:xfrm>
        </p:grpSpPr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572000" y="2060848"/>
              <a:ext cx="4249737" cy="153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1600" dirty="0" smtClean="0"/>
                <a:t> </a:t>
              </a:r>
              <a:r>
                <a:rPr 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Предварительное определение трудоемкости и стоимости изготовления</a:t>
              </a:r>
            </a:p>
            <a:p>
              <a:pPr algn="l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1800" dirty="0" smtClean="0"/>
                <a:t> </a:t>
              </a:r>
              <a:r>
                <a:rPr 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Нормирование технологических процессов в единичном и мелкосерийном производстве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716016" y="1772816"/>
              <a:ext cx="42497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 u="sng" dirty="0" smtClean="0"/>
                <a:t>Область применения</a:t>
              </a:r>
              <a:endParaRPr lang="ru-RU" sz="17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14" name="Пятиугольник 13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CAPP</a:t>
            </a:r>
            <a:endParaRPr lang="ru-RU" dirty="0" smtClean="0"/>
          </a:p>
        </p:txBody>
      </p:sp>
      <p:sp>
        <p:nvSpPr>
          <p:cNvPr id="18" name="Нашивка 17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20" name="Нашивка 19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NTR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2" name="Нашивка 21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0797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одержимое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644008" y="3645024"/>
            <a:ext cx="4320480" cy="3094954"/>
            <a:chOff x="4644008" y="3501008"/>
            <a:chExt cx="4320480" cy="3094954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644008" y="3789040"/>
              <a:ext cx="4320480" cy="2806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1600" dirty="0" smtClean="0"/>
                <a:t> </a:t>
              </a:r>
              <a:r>
                <a:rPr 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Определение подготовительно-заключительного времени</a:t>
              </a:r>
            </a:p>
            <a:p>
              <a:pPr algn="l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1600" dirty="0" smtClean="0"/>
                <a:t> </a:t>
              </a:r>
              <a:r>
                <a:rPr 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Определение вспомогательного времени на установку и снятие, измерения и т.д.</a:t>
              </a:r>
            </a:p>
            <a:p>
              <a:pPr algn="l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Определение неполного штучного времени</a:t>
              </a:r>
            </a:p>
            <a:p>
              <a:pPr algn="l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Расчет штучного времени</a:t>
              </a:r>
            </a:p>
            <a:p>
              <a:pPr algn="l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Расчет штучно калькуляционного времени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644008" y="3501008"/>
              <a:ext cx="42497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 u="sng" dirty="0" smtClean="0"/>
                <a:t>Решаемые задачи</a:t>
              </a:r>
              <a:endParaRPr lang="ru-RU" sz="17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1128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124744"/>
            <a:ext cx="3733800" cy="3429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NTR</a:t>
            </a: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технологические расчеты и нормирование</a:t>
            </a:r>
          </a:p>
        </p:txBody>
      </p:sp>
      <p:pic>
        <p:nvPicPr>
          <p:cNvPr id="34819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51520" y="620688"/>
            <a:ext cx="4267200" cy="6237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16016" y="1772816"/>
            <a:ext cx="42497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u="sng" dirty="0" smtClean="0"/>
              <a:t>В комплект поставки NTR входят </a:t>
            </a:r>
            <a:r>
              <a:rPr lang="ru-RU" sz="1600" u="sng" dirty="0" smtClean="0"/>
              <a:t>справочные данные </a:t>
            </a:r>
            <a:r>
              <a:rPr lang="ru-RU" sz="1600" u="sng" dirty="0" smtClean="0"/>
              <a:t>по следующим общемашиностроительным укрупненным нормативам </a:t>
            </a:r>
            <a:r>
              <a:rPr lang="ru-RU" sz="1600" u="sng" dirty="0" smtClean="0"/>
              <a:t>времени</a:t>
            </a:r>
            <a:endParaRPr lang="ru-RU" sz="1700" u="sng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644008" y="2924944"/>
            <a:ext cx="43204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на работы, выполняемые на металлорежущих станках: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Токарные, токарно-карусельные, строгальные и долбежные;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Фрезерные;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Сверлильные;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Горизонтально-расточные;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Шлифовальные;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Слесарно-сборочные работы;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Электромонтажные работы;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Дуговая сварка в среде защитных газов;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Вспомогательное время на контрольные измерения и др.;</a:t>
            </a:r>
          </a:p>
        </p:txBody>
      </p:sp>
      <p:sp>
        <p:nvSpPr>
          <p:cNvPr id="14" name="Пятиугольник 13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CAPP</a:t>
            </a:r>
            <a:endParaRPr lang="ru-RU" dirty="0" smtClean="0"/>
          </a:p>
        </p:txBody>
      </p:sp>
      <p:sp>
        <p:nvSpPr>
          <p:cNvPr id="18" name="Нашивка 17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20" name="Нашивка 19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NTR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2" name="Нашивка 21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51520" y="620688"/>
            <a:ext cx="4267200" cy="6237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0797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1128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980728"/>
            <a:ext cx="4968552" cy="3908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Модульная структура </a:t>
            </a:r>
            <a:r>
              <a:rPr lang="en-US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</a:t>
            </a:r>
            <a:endParaRPr lang="ru-RU" sz="25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Rectangle 5"/>
          <p:cNvSpPr>
            <a:spLocks noChangeArrowheads="1"/>
          </p:cNvSpPr>
          <p:nvPr/>
        </p:nvSpPr>
        <p:spPr bwMode="auto">
          <a:xfrm>
            <a:off x="7380312" y="4869160"/>
            <a:ext cx="1598989" cy="792088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GPP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9" name="Rectangle 6"/>
          <p:cNvSpPr>
            <a:spLocks noChangeArrowheads="1"/>
          </p:cNvSpPr>
          <p:nvPr/>
        </p:nvSpPr>
        <p:spPr bwMode="auto">
          <a:xfrm>
            <a:off x="5724128" y="4869160"/>
            <a:ext cx="1407008" cy="804464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NTR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827584" y="3284984"/>
            <a:ext cx="2232025" cy="863600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CAD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6012160" y="3284984"/>
            <a:ext cx="2592388" cy="865187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CAM/CAPP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1" name="AutoShape 13"/>
          <p:cNvSpPr>
            <a:spLocks noChangeArrowheads="1"/>
          </p:cNvSpPr>
          <p:nvPr/>
        </p:nvSpPr>
        <p:spPr bwMode="auto">
          <a:xfrm>
            <a:off x="1116013" y="476250"/>
            <a:ext cx="1511300" cy="649288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2987824" y="1700808"/>
            <a:ext cx="3095625" cy="863600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 flipV="1">
            <a:off x="1835696" y="2924944"/>
            <a:ext cx="0" cy="36036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>
            <a:off x="1835696" y="2924942"/>
            <a:ext cx="5400600" cy="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>
            <a:off x="7236296" y="2924944"/>
            <a:ext cx="0" cy="36004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156" name="Line 18"/>
          <p:cNvSpPr>
            <a:spLocks noChangeShapeType="1"/>
          </p:cNvSpPr>
          <p:nvPr/>
        </p:nvSpPr>
        <p:spPr bwMode="auto">
          <a:xfrm>
            <a:off x="4572000" y="2565400"/>
            <a:ext cx="0" cy="358775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6149" idx="3"/>
            <a:endCxn id="52" idx="2"/>
          </p:cNvCxnSpPr>
          <p:nvPr/>
        </p:nvCxnSpPr>
        <p:spPr bwMode="auto">
          <a:xfrm>
            <a:off x="3059609" y="3716784"/>
            <a:ext cx="792311" cy="24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Прямая соединительная линия 27"/>
          <p:cNvCxnSpPr>
            <a:endCxn id="6150" idx="1"/>
          </p:cNvCxnSpPr>
          <p:nvPr/>
        </p:nvCxnSpPr>
        <p:spPr bwMode="auto">
          <a:xfrm>
            <a:off x="5220072" y="3717032"/>
            <a:ext cx="792088" cy="546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Соединительная линия уступом 33"/>
          <p:cNvCxnSpPr>
            <a:stCxn id="6150" idx="2"/>
            <a:endCxn id="6158" idx="0"/>
          </p:cNvCxnSpPr>
          <p:nvPr/>
        </p:nvCxnSpPr>
        <p:spPr bwMode="auto">
          <a:xfrm rot="16200000" flipH="1">
            <a:off x="7384586" y="4073938"/>
            <a:ext cx="718989" cy="871453"/>
          </a:xfrm>
          <a:prstGeom prst="bentConnector3">
            <a:avLst>
              <a:gd name="adj1" fmla="val 50000"/>
            </a:avLst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Соединительная линия уступом 47"/>
          <p:cNvCxnSpPr>
            <a:endCxn id="6159" idx="0"/>
          </p:cNvCxnSpPr>
          <p:nvPr/>
        </p:nvCxnSpPr>
        <p:spPr bwMode="auto">
          <a:xfrm rot="10800000" flipV="1">
            <a:off x="6427632" y="4509120"/>
            <a:ext cx="1744768" cy="360040"/>
          </a:xfrm>
          <a:prstGeom prst="bentConnector2">
            <a:avLst/>
          </a:prstGeom>
          <a:noFill/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52" name="Овал 51"/>
          <p:cNvSpPr/>
          <p:nvPr/>
        </p:nvSpPr>
        <p:spPr bwMode="auto">
          <a:xfrm>
            <a:off x="3851920" y="3140968"/>
            <a:ext cx="1368152" cy="1152128"/>
          </a:xfrm>
          <a:prstGeom prst="ellipse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i-Ris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1124744"/>
            <a:ext cx="3733800" cy="3429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NTR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технологические расчеты и нормирование</a:t>
            </a:r>
          </a:p>
        </p:txBody>
      </p:sp>
      <p:pic>
        <p:nvPicPr>
          <p:cNvPr id="34819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51520" y="620688"/>
            <a:ext cx="4267200" cy="6237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16016" y="1942869"/>
            <a:ext cx="42497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Передача информации </a:t>
            </a:r>
          </a:p>
          <a:p>
            <a:pPr lvl="0">
              <a:lnSpc>
                <a:spcPct val="150000"/>
              </a:lnSpc>
              <a:defRPr/>
            </a:pPr>
            <a:r>
              <a:rPr lang="ru-RU" sz="1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ADEM CAPP – NTR </a:t>
            </a:r>
          </a:p>
          <a:p>
            <a:pPr lvl="0">
              <a:lnSpc>
                <a:spcPct val="15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осуществляется в обе стороны. Это значит, что информация, введенная в модуле ADEM CAPP, используется при назначении нормы времени в NTR (подбор необходимых карт и др.) и наоборот, при создании проекта расчета, после передачи в ADEM автоматически сформируется укрупненный пооперационный маршрут, с назначением используемого оборудования</a:t>
            </a:r>
            <a:r>
              <a:rPr lang="ru-RU" sz="15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14" name="Пятиугольник 13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CAPP</a:t>
            </a:r>
            <a:endParaRPr lang="ru-RU" dirty="0" smtClean="0"/>
          </a:p>
        </p:txBody>
      </p:sp>
      <p:sp>
        <p:nvSpPr>
          <p:cNvPr id="18" name="Нашивка 17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20" name="Нашивка 19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NTR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Нашивка 20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2" name="Нашивка 21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0797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1128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79388" y="620688"/>
            <a:ext cx="4267200" cy="6048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4860032" y="1052736"/>
            <a:ext cx="3733800" cy="342900"/>
          </a:xfrm>
          <a:noFill/>
          <a:ln/>
        </p:spPr>
        <p:txBody>
          <a:bodyPr/>
          <a:lstStyle/>
          <a:p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Виды формируемых документов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930080" y="1484784"/>
            <a:ext cx="39624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Маршрутная карта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Операционная карта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Операционная карта для операций, выполняемых с использованием токарных автоматов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Операционная карта технического контроля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Карта эскизов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Ведомость оснастки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Ведомость удельных норм расхода материалов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Ведомость материалов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Комплектовочная карта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Карта раскроя материалов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Комплектовочная карта по расходу вспомогательных материалов 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Карта наладки инструмента</a:t>
            </a:r>
          </a:p>
          <a:p>
            <a:pPr algn="l">
              <a:buFontTx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Ведомость технологических документов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5368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773238"/>
            <a:ext cx="2535238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317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581525"/>
            <a:ext cx="2532063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Пятиугольник 9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CAPP</a:t>
            </a:r>
            <a:endParaRPr lang="ru-RU" dirty="0" smtClean="0"/>
          </a:p>
        </p:txBody>
      </p:sp>
      <p:sp>
        <p:nvSpPr>
          <p:cNvPr id="11" name="Нашивка 10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12" name="Нашивка 11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13" name="Нашивка 12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Отчеты</a:t>
            </a:r>
          </a:p>
        </p:txBody>
      </p:sp>
      <p:sp>
        <p:nvSpPr>
          <p:cNvPr id="14" name="Нашивка 13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4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4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04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04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44008" y="1484784"/>
            <a:ext cx="4267200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Tx/>
              <a:buChar char="•"/>
              <a:defRPr/>
            </a:pPr>
            <a:r>
              <a:rPr 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Интеграция с </a:t>
            </a:r>
            <a:r>
              <a:rPr lang="en-US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/>
              </a:rPr>
              <a:t>CAD </a:t>
            </a:r>
            <a:r>
              <a:rPr 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системами через прямые интерфейсы и стандартные форматы обмена;</a:t>
            </a:r>
          </a:p>
          <a:p>
            <a:pPr algn="l">
              <a:lnSpc>
                <a:spcPct val="150000"/>
              </a:lnSpc>
              <a:buFontTx/>
              <a:buChar char="•"/>
              <a:defRPr/>
            </a:pPr>
            <a:r>
              <a:rPr 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Наличие собственного API:</a:t>
            </a:r>
          </a:p>
          <a:p>
            <a:pPr lvl="1" algn="l">
              <a:lnSpc>
                <a:spcPct val="150000"/>
              </a:lnSpc>
              <a:buFontTx/>
              <a:buChar char="•"/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Подключение внешних справочников; </a:t>
            </a:r>
          </a:p>
          <a:p>
            <a:pPr lvl="1" algn="l">
              <a:lnSpc>
                <a:spcPct val="150000"/>
              </a:lnSpc>
              <a:buFontTx/>
              <a:buChar char="•"/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Подключение внешних приложений и расчетных задач;</a:t>
            </a:r>
          </a:p>
          <a:p>
            <a:pPr lvl="1" algn="l">
              <a:lnSpc>
                <a:spcPct val="150000"/>
              </a:lnSpc>
              <a:buFontTx/>
              <a:buChar char="•"/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Обмен информацией с другими системами (</a:t>
            </a:r>
            <a:r>
              <a:rPr lang="en-US" sz="15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/>
              </a:rPr>
              <a:t>PDM, MES, ERP </a:t>
            </a:r>
            <a:r>
              <a:rPr lang="ru-RU" sz="15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и др.); </a:t>
            </a:r>
          </a:p>
          <a:p>
            <a:pPr algn="l">
              <a:lnSpc>
                <a:spcPct val="150000"/>
              </a:lnSpc>
              <a:buFontTx/>
              <a:buChar char="•"/>
              <a:defRPr/>
            </a:pPr>
            <a:r>
              <a:rPr 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Взаимодействие с различными СУБД (</a:t>
            </a:r>
            <a:r>
              <a:rPr lang="en-US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/>
              </a:rPr>
              <a:t>Oracle,  MS SQL Server, </a:t>
            </a:r>
            <a:r>
              <a:rPr lang="en-US" sz="17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/>
              </a:rPr>
              <a:t>Posgre</a:t>
            </a:r>
            <a:r>
              <a:rPr lang="en-US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/>
              </a:rPr>
              <a:t> SQL, MYSQL, Firebird </a:t>
            </a:r>
            <a:r>
              <a:rPr 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и др.)</a:t>
            </a:r>
          </a:p>
          <a:p>
            <a:pPr algn="l">
              <a:lnSpc>
                <a:spcPct val="150000"/>
              </a:lnSpc>
              <a:buFontTx/>
              <a:buChar char="•"/>
              <a:defRPr/>
            </a:pPr>
            <a:r>
              <a:rPr 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Поддержка формата XML.</a:t>
            </a:r>
            <a:endParaRPr lang="ru-RU" sz="17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CAPP</a:t>
            </a:r>
            <a:endParaRPr lang="ru-RU" dirty="0" smtClean="0"/>
          </a:p>
        </p:txBody>
      </p:sp>
      <p:sp>
        <p:nvSpPr>
          <p:cNvPr id="22" name="Нашивка 21"/>
          <p:cNvSpPr/>
          <p:nvPr/>
        </p:nvSpPr>
        <p:spPr bwMode="auto">
          <a:xfrm>
            <a:off x="1115616" y="188640"/>
            <a:ext cx="936104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CAM</a:t>
            </a:r>
            <a:endParaRPr lang="ru-RU" dirty="0" smtClean="0"/>
          </a:p>
        </p:txBody>
      </p:sp>
      <p:sp>
        <p:nvSpPr>
          <p:cNvPr id="24" name="Нашивка 23"/>
          <p:cNvSpPr/>
          <p:nvPr/>
        </p:nvSpPr>
        <p:spPr bwMode="auto">
          <a:xfrm>
            <a:off x="1979712" y="188640"/>
            <a:ext cx="1008112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NTR</a:t>
            </a:r>
            <a:endParaRPr lang="ru-RU" dirty="0" smtClean="0"/>
          </a:p>
        </p:txBody>
      </p:sp>
      <p:sp>
        <p:nvSpPr>
          <p:cNvPr id="25" name="Нашивка 24"/>
          <p:cNvSpPr/>
          <p:nvPr/>
        </p:nvSpPr>
        <p:spPr bwMode="auto">
          <a:xfrm>
            <a:off x="2915816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6" name="Нашивка 25"/>
          <p:cNvSpPr/>
          <p:nvPr/>
        </p:nvSpPr>
        <p:spPr bwMode="auto">
          <a:xfrm>
            <a:off x="4283968" y="188640"/>
            <a:ext cx="1512168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Интеграция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9512" y="692696"/>
            <a:ext cx="4267200" cy="616530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539552" y="980728"/>
            <a:ext cx="3314700" cy="5754688"/>
            <a:chOff x="611188" y="549275"/>
            <a:chExt cx="3314700" cy="5754688"/>
          </a:xfrm>
        </p:grpSpPr>
        <p:pic>
          <p:nvPicPr>
            <p:cNvPr id="28" name="Picture 6" descr="cam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549275"/>
              <a:ext cx="1433512" cy="912813"/>
            </a:xfrm>
            <a:prstGeom prst="rect">
              <a:avLst/>
            </a:prstGeom>
            <a:noFill/>
          </p:spPr>
        </p:pic>
        <p:pic>
          <p:nvPicPr>
            <p:cNvPr id="29" name="Picture 7" descr="cam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550" y="1268413"/>
              <a:ext cx="1206500" cy="1106487"/>
            </a:xfrm>
            <a:prstGeom prst="rect">
              <a:avLst/>
            </a:prstGeom>
            <a:noFill/>
          </p:spPr>
        </p:pic>
        <p:pic>
          <p:nvPicPr>
            <p:cNvPr id="30" name="Picture 8" descr="mol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8175" y="1557338"/>
              <a:ext cx="1598613" cy="1087437"/>
            </a:xfrm>
            <a:prstGeom prst="rect">
              <a:avLst/>
            </a:prstGeom>
            <a:noFill/>
          </p:spPr>
        </p:pic>
        <p:pic>
          <p:nvPicPr>
            <p:cNvPr id="31" name="Picture 9" descr="obr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7313" y="549275"/>
              <a:ext cx="1298575" cy="1485900"/>
            </a:xfrm>
            <a:prstGeom prst="rect">
              <a:avLst/>
            </a:prstGeom>
            <a:noFill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088" y="2997200"/>
              <a:ext cx="3024187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8888" y="4437063"/>
              <a:ext cx="20161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640960" cy="3908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информационное пространство</a:t>
            </a:r>
          </a:p>
        </p:txBody>
      </p:sp>
      <p:pic>
        <p:nvPicPr>
          <p:cNvPr id="6147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323528" y="1988840"/>
            <a:ext cx="3096344" cy="863600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CAD/Vault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23528" y="3572223"/>
            <a:ext cx="3096344" cy="865187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CAM/CAPP/Vault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1" name="AutoShape 13"/>
          <p:cNvSpPr>
            <a:spLocks noChangeArrowheads="1"/>
          </p:cNvSpPr>
          <p:nvPr/>
        </p:nvSpPr>
        <p:spPr bwMode="auto">
          <a:xfrm>
            <a:off x="1116013" y="476250"/>
            <a:ext cx="1511300" cy="649288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23528" y="5157192"/>
            <a:ext cx="3096344" cy="865187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i-Ris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2132856"/>
            <a:ext cx="54726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единое конструкторское пространство</a:t>
            </a:r>
            <a:r>
              <a:rPr lang="en-US" dirty="0" smtClean="0">
                <a:latin typeface="AGHelveticaCyr"/>
              </a:rPr>
              <a:t/>
            </a:r>
            <a:br>
              <a:rPr lang="en-US" dirty="0" smtClean="0">
                <a:latin typeface="AGHelveticaCyr"/>
              </a:rPr>
            </a:br>
            <a:r>
              <a:rPr lang="ru-RU" dirty="0" smtClean="0"/>
              <a:t>управление проектными данным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491880" y="3717032"/>
            <a:ext cx="5472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единое технологическое  пространство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управление технологическими данными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63888" y="522920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пространство НСИ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справочными данными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 bwMode="auto">
          <a:xfrm>
            <a:off x="2915816" y="764704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1</a:t>
            </a: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940152" y="908720"/>
            <a:ext cx="1800200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14400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Импорт/экспорт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СУБД пользователя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XML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5580112" y="4005064"/>
            <a:ext cx="1872208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14400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dirty="0" smtClean="0"/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Описывается в виде программируемых классов.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7308304" y="2348880"/>
            <a:ext cx="1656184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14400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СУБД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Access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SQL Server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Postgre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SQL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</a:t>
            </a:r>
          </a:p>
        </p:txBody>
      </p:sp>
      <p:pic>
        <p:nvPicPr>
          <p:cNvPr id="33795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иугольник 13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i-Ris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5" name="Picture 1" descr="D:\Exchange\Андрей Котов\Рисунки\store\store_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52936"/>
            <a:ext cx="681608" cy="702908"/>
          </a:xfrm>
          <a:prstGeom prst="rect">
            <a:avLst/>
          </a:prstGeom>
          <a:noFill/>
        </p:spPr>
      </p:pic>
      <p:pic>
        <p:nvPicPr>
          <p:cNvPr id="6147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360040" cy="385498"/>
          </a:xfrm>
          <a:prstGeom prst="rect">
            <a:avLst/>
          </a:prstGeom>
          <a:noFill/>
        </p:spPr>
      </p:pic>
      <p:pic>
        <p:nvPicPr>
          <p:cNvPr id="12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360040" cy="385498"/>
          </a:xfrm>
          <a:prstGeom prst="rect">
            <a:avLst/>
          </a:prstGeom>
          <a:noFill/>
        </p:spPr>
      </p:pic>
      <p:pic>
        <p:nvPicPr>
          <p:cNvPr id="6149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360040" cy="343675"/>
          </a:xfrm>
          <a:prstGeom prst="rect">
            <a:avLst/>
          </a:prstGeom>
          <a:noFill/>
        </p:spPr>
      </p:pic>
      <p:pic>
        <p:nvPicPr>
          <p:cNvPr id="6150" name="Picture 6" descr="D:\Exchange\Андрей Котов\Рисунки\cloud\cloud_7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005064"/>
            <a:ext cx="698500" cy="628650"/>
          </a:xfrm>
          <a:prstGeom prst="rect">
            <a:avLst/>
          </a:prstGeom>
          <a:noFill/>
        </p:spPr>
      </p:pic>
      <p:pic>
        <p:nvPicPr>
          <p:cNvPr id="6151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908720"/>
            <a:ext cx="576064" cy="538727"/>
          </a:xfrm>
          <a:prstGeom prst="rect">
            <a:avLst/>
          </a:prstGeom>
          <a:noFill/>
        </p:spPr>
      </p:pic>
      <p:pic>
        <p:nvPicPr>
          <p:cNvPr id="30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72004"/>
            <a:ext cx="360040" cy="385498"/>
          </a:xfrm>
          <a:prstGeom prst="rect">
            <a:avLst/>
          </a:prstGeom>
          <a:noFill/>
        </p:spPr>
      </p:pic>
      <p:pic>
        <p:nvPicPr>
          <p:cNvPr id="33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93374"/>
            <a:ext cx="360040" cy="343675"/>
          </a:xfrm>
          <a:prstGeom prst="rect">
            <a:avLst/>
          </a:prstGeom>
          <a:noFill/>
        </p:spPr>
      </p:pic>
      <p:pic>
        <p:nvPicPr>
          <p:cNvPr id="34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197430"/>
            <a:ext cx="360040" cy="343675"/>
          </a:xfrm>
          <a:prstGeom prst="rect">
            <a:avLst/>
          </a:prstGeom>
          <a:noFill/>
        </p:spPr>
      </p:pic>
      <p:pic>
        <p:nvPicPr>
          <p:cNvPr id="38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052736"/>
            <a:ext cx="576064" cy="538727"/>
          </a:xfrm>
          <a:prstGeom prst="rect">
            <a:avLst/>
          </a:prstGeom>
          <a:noFill/>
        </p:spPr>
      </p:pic>
      <p:pic>
        <p:nvPicPr>
          <p:cNvPr id="39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576064" cy="538727"/>
          </a:xfrm>
          <a:prstGeom prst="rect">
            <a:avLst/>
          </a:prstGeom>
          <a:noFill/>
        </p:spPr>
      </p:pic>
      <p:pic>
        <p:nvPicPr>
          <p:cNvPr id="40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420888"/>
            <a:ext cx="576064" cy="538727"/>
          </a:xfrm>
          <a:prstGeom prst="rect">
            <a:avLst/>
          </a:prstGeom>
          <a:noFill/>
        </p:spPr>
      </p:pic>
      <p:sp>
        <p:nvSpPr>
          <p:cNvPr id="54" name="Скругленный прямоугольник 53"/>
          <p:cNvSpPr/>
          <p:nvPr/>
        </p:nvSpPr>
        <p:spPr bwMode="auto">
          <a:xfrm>
            <a:off x="2915816" y="2132856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</a:t>
            </a:r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276872"/>
            <a:ext cx="576064" cy="538727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987824" y="17008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2915816" y="3429000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1</a:t>
            </a: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573016"/>
            <a:ext cx="576064" cy="538727"/>
          </a:xfrm>
          <a:prstGeom prst="rect">
            <a:avLst/>
          </a:prstGeom>
          <a:noFill/>
        </p:spPr>
      </p:pic>
      <p:sp>
        <p:nvSpPr>
          <p:cNvPr id="64" name="Скругленный прямоугольник 63"/>
          <p:cNvSpPr/>
          <p:nvPr/>
        </p:nvSpPr>
        <p:spPr bwMode="auto">
          <a:xfrm>
            <a:off x="2915816" y="4725144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</a:t>
            </a:r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869160"/>
            <a:ext cx="576064" cy="538727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2987824" y="436510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323528" y="764704"/>
            <a:ext cx="432048" cy="24482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Клиенты</a:t>
            </a: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323528" y="3613254"/>
            <a:ext cx="432048" cy="20479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Клиенты</a:t>
            </a:r>
          </a:p>
        </p:txBody>
      </p:sp>
      <p:pic>
        <p:nvPicPr>
          <p:cNvPr id="73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82350"/>
            <a:ext cx="360040" cy="385498"/>
          </a:xfrm>
          <a:prstGeom prst="rect">
            <a:avLst/>
          </a:prstGeom>
          <a:noFill/>
        </p:spPr>
      </p:pic>
      <p:pic>
        <p:nvPicPr>
          <p:cNvPr id="74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360040" cy="385498"/>
          </a:xfrm>
          <a:prstGeom prst="rect">
            <a:avLst/>
          </a:prstGeom>
          <a:noFill/>
        </p:spPr>
      </p:pic>
      <p:pic>
        <p:nvPicPr>
          <p:cNvPr id="75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73294"/>
            <a:ext cx="360040" cy="343675"/>
          </a:xfrm>
          <a:prstGeom prst="rect">
            <a:avLst/>
          </a:prstGeom>
          <a:noFill/>
        </p:spPr>
      </p:pic>
      <p:cxnSp>
        <p:nvCxnSpPr>
          <p:cNvPr id="86" name="Прямая соединительная линия 85"/>
          <p:cNvCxnSpPr>
            <a:stCxn id="52" idx="2"/>
            <a:endCxn id="6145" idx="3"/>
          </p:cNvCxnSpPr>
          <p:nvPr/>
        </p:nvCxnSpPr>
        <p:spPr bwMode="auto">
          <a:xfrm rot="5400000">
            <a:off x="5979215" y="2343353"/>
            <a:ext cx="927518" cy="7945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Прямая соединительная линия 87"/>
          <p:cNvCxnSpPr>
            <a:stCxn id="50" idx="1"/>
            <a:endCxn id="6145" idx="3"/>
          </p:cNvCxnSpPr>
          <p:nvPr/>
        </p:nvCxnSpPr>
        <p:spPr bwMode="auto">
          <a:xfrm rot="10800000">
            <a:off x="6045696" y="3204390"/>
            <a:ext cx="1262608" cy="445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Прямая соединительная линия 89"/>
          <p:cNvCxnSpPr>
            <a:stCxn id="51" idx="0"/>
            <a:endCxn id="6145" idx="3"/>
          </p:cNvCxnSpPr>
          <p:nvPr/>
        </p:nvCxnSpPr>
        <p:spPr bwMode="auto">
          <a:xfrm rot="16200000" flipV="1">
            <a:off x="5880619" y="3369467"/>
            <a:ext cx="800674" cy="4705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Прямая соединительная линия 91"/>
          <p:cNvCxnSpPr>
            <a:stCxn id="53" idx="3"/>
            <a:endCxn id="6145" idx="1"/>
          </p:cNvCxnSpPr>
          <p:nvPr/>
        </p:nvCxnSpPr>
        <p:spPr bwMode="auto">
          <a:xfrm>
            <a:off x="4283968" y="1268760"/>
            <a:ext cx="1080120" cy="19356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>
            <a:stCxn id="54" idx="3"/>
            <a:endCxn id="6145" idx="1"/>
          </p:cNvCxnSpPr>
          <p:nvPr/>
        </p:nvCxnSpPr>
        <p:spPr bwMode="auto">
          <a:xfrm>
            <a:off x="4283968" y="2636912"/>
            <a:ext cx="1080120" cy="5674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>
            <a:stCxn id="62" idx="3"/>
            <a:endCxn id="6145" idx="1"/>
          </p:cNvCxnSpPr>
          <p:nvPr/>
        </p:nvCxnSpPr>
        <p:spPr bwMode="auto">
          <a:xfrm flipV="1">
            <a:off x="4283968" y="3204390"/>
            <a:ext cx="1080120" cy="7286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Прямая соединительная линия 97"/>
          <p:cNvCxnSpPr>
            <a:stCxn id="64" idx="3"/>
            <a:endCxn id="6145" idx="1"/>
          </p:cNvCxnSpPr>
          <p:nvPr/>
        </p:nvCxnSpPr>
        <p:spPr bwMode="auto">
          <a:xfrm flipV="1">
            <a:off x="4283968" y="3204390"/>
            <a:ext cx="1080120" cy="20248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Прямая соединительная линия 104"/>
          <p:cNvCxnSpPr>
            <a:stCxn id="12" idx="3"/>
            <a:endCxn id="53" idx="1"/>
          </p:cNvCxnSpPr>
          <p:nvPr/>
        </p:nvCxnSpPr>
        <p:spPr bwMode="auto">
          <a:xfrm>
            <a:off x="1331640" y="885445"/>
            <a:ext cx="1584176" cy="3833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Прямая соединительная линия 107"/>
          <p:cNvCxnSpPr>
            <a:stCxn id="53" idx="1"/>
            <a:endCxn id="73" idx="3"/>
          </p:cNvCxnSpPr>
          <p:nvPr/>
        </p:nvCxnSpPr>
        <p:spPr bwMode="auto">
          <a:xfrm rot="10800000" flipV="1">
            <a:off x="1331640" y="1268759"/>
            <a:ext cx="1584176" cy="1063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Прямая соединительная линия 109"/>
          <p:cNvCxnSpPr>
            <a:stCxn id="53" idx="1"/>
            <a:endCxn id="30" idx="3"/>
          </p:cNvCxnSpPr>
          <p:nvPr/>
        </p:nvCxnSpPr>
        <p:spPr bwMode="auto">
          <a:xfrm rot="10800000" flipV="1">
            <a:off x="1331640" y="1268759"/>
            <a:ext cx="1584176" cy="5959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Прямая соединительная линия 111"/>
          <p:cNvCxnSpPr>
            <a:stCxn id="54" idx="1"/>
            <a:endCxn id="6147" idx="3"/>
          </p:cNvCxnSpPr>
          <p:nvPr/>
        </p:nvCxnSpPr>
        <p:spPr bwMode="auto">
          <a:xfrm rot="10800000">
            <a:off x="1331640" y="2541630"/>
            <a:ext cx="1584176" cy="952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Прямая соединительная линия 114"/>
          <p:cNvCxnSpPr>
            <a:stCxn id="54" idx="1"/>
            <a:endCxn id="74" idx="3"/>
          </p:cNvCxnSpPr>
          <p:nvPr/>
        </p:nvCxnSpPr>
        <p:spPr bwMode="auto">
          <a:xfrm rot="10800000" flipV="1">
            <a:off x="1331640" y="2636911"/>
            <a:ext cx="1584176" cy="408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Прямая соединительная линия 116"/>
          <p:cNvCxnSpPr>
            <a:stCxn id="62" idx="1"/>
            <a:endCxn id="6150" idx="3"/>
          </p:cNvCxnSpPr>
          <p:nvPr/>
        </p:nvCxnSpPr>
        <p:spPr bwMode="auto">
          <a:xfrm rot="10800000" flipV="1">
            <a:off x="2462188" y="3933055"/>
            <a:ext cx="453628" cy="3863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Прямая соединительная линия 118"/>
          <p:cNvCxnSpPr>
            <a:stCxn id="64" idx="1"/>
            <a:endCxn id="6150" idx="3"/>
          </p:cNvCxnSpPr>
          <p:nvPr/>
        </p:nvCxnSpPr>
        <p:spPr bwMode="auto">
          <a:xfrm rot="10800000">
            <a:off x="2462188" y="4319390"/>
            <a:ext cx="453628" cy="9098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Прямая соединительная линия 120"/>
          <p:cNvCxnSpPr>
            <a:stCxn id="6149" idx="3"/>
            <a:endCxn id="6150" idx="1"/>
          </p:cNvCxnSpPr>
          <p:nvPr/>
        </p:nvCxnSpPr>
        <p:spPr bwMode="auto">
          <a:xfrm>
            <a:off x="1331640" y="3600838"/>
            <a:ext cx="432048" cy="7185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Прямая соединительная линия 122"/>
          <p:cNvCxnSpPr>
            <a:stCxn id="75" idx="3"/>
            <a:endCxn id="6150" idx="1"/>
          </p:cNvCxnSpPr>
          <p:nvPr/>
        </p:nvCxnSpPr>
        <p:spPr bwMode="auto">
          <a:xfrm>
            <a:off x="1331640" y="4145132"/>
            <a:ext cx="432048" cy="1742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Прямая соединительная линия 124"/>
          <p:cNvCxnSpPr>
            <a:stCxn id="33" idx="3"/>
            <a:endCxn id="6150" idx="1"/>
          </p:cNvCxnSpPr>
          <p:nvPr/>
        </p:nvCxnSpPr>
        <p:spPr bwMode="auto">
          <a:xfrm flipV="1">
            <a:off x="1331640" y="4319389"/>
            <a:ext cx="432048" cy="5458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/>
          <p:cNvCxnSpPr>
            <a:stCxn id="34" idx="3"/>
            <a:endCxn id="6150" idx="1"/>
          </p:cNvCxnSpPr>
          <p:nvPr/>
        </p:nvCxnSpPr>
        <p:spPr bwMode="auto">
          <a:xfrm flipV="1">
            <a:off x="1331640" y="4319389"/>
            <a:ext cx="432048" cy="10498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Скругленный прямоугольник 129"/>
          <p:cNvSpPr/>
          <p:nvPr/>
        </p:nvSpPr>
        <p:spPr bwMode="auto">
          <a:xfrm>
            <a:off x="1691680" y="4725144"/>
            <a:ext cx="86409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</a:p>
        </p:txBody>
      </p:sp>
      <p:sp>
        <p:nvSpPr>
          <p:cNvPr id="131" name="Заголовок 1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107504" y="6012577"/>
            <a:ext cx="8964488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Многозвенная 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распределенная архитектура эффективно решает задачи масштабирования и переносимости,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повышает 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производительность и функциональность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 bwMode="auto">
          <a:xfrm>
            <a:off x="2915816" y="764704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1</a:t>
            </a: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940152" y="908720"/>
            <a:ext cx="1800200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14400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Импорт/экспорт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СУБД пользователя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XML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5580112" y="4005064"/>
            <a:ext cx="1872208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14400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Предметная область</a:t>
            </a:r>
            <a:r>
              <a:rPr lang="ru-RU" dirty="0" smtClean="0"/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Описывается в виде программируемых классов.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7308304" y="2348880"/>
            <a:ext cx="1656184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14400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СУБД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Access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SQL Server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Postgre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SQL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</a:t>
            </a:r>
          </a:p>
        </p:txBody>
      </p:sp>
      <p:pic>
        <p:nvPicPr>
          <p:cNvPr id="33795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иугольник 13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i-Ris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5" name="Picture 1" descr="D:\Exchange\Андрей Котов\Рисунки\store\store_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52936"/>
            <a:ext cx="681608" cy="702908"/>
          </a:xfrm>
          <a:prstGeom prst="rect">
            <a:avLst/>
          </a:prstGeom>
          <a:noFill/>
        </p:spPr>
      </p:pic>
      <p:pic>
        <p:nvPicPr>
          <p:cNvPr id="6147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360040" cy="385498"/>
          </a:xfrm>
          <a:prstGeom prst="rect">
            <a:avLst/>
          </a:prstGeom>
          <a:noFill/>
        </p:spPr>
      </p:pic>
      <p:pic>
        <p:nvPicPr>
          <p:cNvPr id="12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360040" cy="385498"/>
          </a:xfrm>
          <a:prstGeom prst="rect">
            <a:avLst/>
          </a:prstGeom>
          <a:noFill/>
        </p:spPr>
      </p:pic>
      <p:pic>
        <p:nvPicPr>
          <p:cNvPr id="6149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360040" cy="343675"/>
          </a:xfrm>
          <a:prstGeom prst="rect">
            <a:avLst/>
          </a:prstGeom>
          <a:noFill/>
        </p:spPr>
      </p:pic>
      <p:pic>
        <p:nvPicPr>
          <p:cNvPr id="6150" name="Picture 6" descr="D:\Exchange\Андрей Котов\Рисунки\cloud\cloud_7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005064"/>
            <a:ext cx="698500" cy="628650"/>
          </a:xfrm>
          <a:prstGeom prst="rect">
            <a:avLst/>
          </a:prstGeom>
          <a:noFill/>
        </p:spPr>
      </p:pic>
      <p:pic>
        <p:nvPicPr>
          <p:cNvPr id="6151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908720"/>
            <a:ext cx="576064" cy="538727"/>
          </a:xfrm>
          <a:prstGeom prst="rect">
            <a:avLst/>
          </a:prstGeom>
          <a:noFill/>
        </p:spPr>
      </p:pic>
      <p:pic>
        <p:nvPicPr>
          <p:cNvPr id="30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72004"/>
            <a:ext cx="360040" cy="385498"/>
          </a:xfrm>
          <a:prstGeom prst="rect">
            <a:avLst/>
          </a:prstGeom>
          <a:noFill/>
        </p:spPr>
      </p:pic>
      <p:pic>
        <p:nvPicPr>
          <p:cNvPr id="33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93374"/>
            <a:ext cx="360040" cy="343675"/>
          </a:xfrm>
          <a:prstGeom prst="rect">
            <a:avLst/>
          </a:prstGeom>
          <a:noFill/>
        </p:spPr>
      </p:pic>
      <p:pic>
        <p:nvPicPr>
          <p:cNvPr id="34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197430"/>
            <a:ext cx="360040" cy="343675"/>
          </a:xfrm>
          <a:prstGeom prst="rect">
            <a:avLst/>
          </a:prstGeom>
          <a:noFill/>
        </p:spPr>
      </p:pic>
      <p:pic>
        <p:nvPicPr>
          <p:cNvPr id="38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052736"/>
            <a:ext cx="576064" cy="538727"/>
          </a:xfrm>
          <a:prstGeom prst="rect">
            <a:avLst/>
          </a:prstGeom>
          <a:noFill/>
        </p:spPr>
      </p:pic>
      <p:pic>
        <p:nvPicPr>
          <p:cNvPr id="39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576064" cy="538727"/>
          </a:xfrm>
          <a:prstGeom prst="rect">
            <a:avLst/>
          </a:prstGeom>
          <a:noFill/>
        </p:spPr>
      </p:pic>
      <p:pic>
        <p:nvPicPr>
          <p:cNvPr id="40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420888"/>
            <a:ext cx="576064" cy="538727"/>
          </a:xfrm>
          <a:prstGeom prst="rect">
            <a:avLst/>
          </a:prstGeom>
          <a:noFill/>
        </p:spPr>
      </p:pic>
      <p:sp>
        <p:nvSpPr>
          <p:cNvPr id="54" name="Скругленный прямоугольник 53"/>
          <p:cNvSpPr/>
          <p:nvPr/>
        </p:nvSpPr>
        <p:spPr bwMode="auto">
          <a:xfrm>
            <a:off x="2915816" y="2132856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</a:t>
            </a:r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276872"/>
            <a:ext cx="576064" cy="538727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987824" y="17008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2915816" y="3429000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1</a:t>
            </a: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573016"/>
            <a:ext cx="576064" cy="538727"/>
          </a:xfrm>
          <a:prstGeom prst="rect">
            <a:avLst/>
          </a:prstGeom>
          <a:noFill/>
        </p:spPr>
      </p:pic>
      <p:sp>
        <p:nvSpPr>
          <p:cNvPr id="64" name="Скругленный прямоугольник 63"/>
          <p:cNvSpPr/>
          <p:nvPr/>
        </p:nvSpPr>
        <p:spPr bwMode="auto">
          <a:xfrm>
            <a:off x="2915816" y="4725144"/>
            <a:ext cx="136815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приложения </a:t>
            </a:r>
            <a:r>
              <a:rPr 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" name="Picture 7" descr="D:\Exchange\Андрей Котов\Рисунки\desktop_2\desktop_2_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869160"/>
            <a:ext cx="576064" cy="538727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2987824" y="436510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323528" y="764704"/>
            <a:ext cx="432048" cy="24482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Клиенты</a:t>
            </a: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323528" y="3613254"/>
            <a:ext cx="432048" cy="20479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Клиенты</a:t>
            </a:r>
          </a:p>
        </p:txBody>
      </p:sp>
      <p:pic>
        <p:nvPicPr>
          <p:cNvPr id="73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82350"/>
            <a:ext cx="360040" cy="385498"/>
          </a:xfrm>
          <a:prstGeom prst="rect">
            <a:avLst/>
          </a:prstGeom>
          <a:noFill/>
        </p:spPr>
      </p:pic>
      <p:pic>
        <p:nvPicPr>
          <p:cNvPr id="74" name="Picture 3" descr="D:\Exchange\Андрей Котов\Рисунки\desktop\desktop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360040" cy="385498"/>
          </a:xfrm>
          <a:prstGeom prst="rect">
            <a:avLst/>
          </a:prstGeom>
          <a:noFill/>
        </p:spPr>
      </p:pic>
      <p:pic>
        <p:nvPicPr>
          <p:cNvPr id="75" name="Picture 5" descr="D:\Exchange\Андрей Котов\Рисунки\laptop\laptop_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73294"/>
            <a:ext cx="360040" cy="343675"/>
          </a:xfrm>
          <a:prstGeom prst="rect">
            <a:avLst/>
          </a:prstGeom>
          <a:noFill/>
        </p:spPr>
      </p:pic>
      <p:cxnSp>
        <p:nvCxnSpPr>
          <p:cNvPr id="86" name="Прямая соединительная линия 85"/>
          <p:cNvCxnSpPr>
            <a:stCxn id="52" idx="2"/>
            <a:endCxn id="6145" idx="3"/>
          </p:cNvCxnSpPr>
          <p:nvPr/>
        </p:nvCxnSpPr>
        <p:spPr bwMode="auto">
          <a:xfrm rot="5400000">
            <a:off x="5979215" y="2343353"/>
            <a:ext cx="927518" cy="7945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Прямая соединительная линия 87"/>
          <p:cNvCxnSpPr>
            <a:stCxn id="50" idx="1"/>
            <a:endCxn id="6145" idx="3"/>
          </p:cNvCxnSpPr>
          <p:nvPr/>
        </p:nvCxnSpPr>
        <p:spPr bwMode="auto">
          <a:xfrm rot="10800000">
            <a:off x="6045696" y="3204390"/>
            <a:ext cx="1262608" cy="445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Прямая соединительная линия 89"/>
          <p:cNvCxnSpPr>
            <a:stCxn id="51" idx="0"/>
            <a:endCxn id="6145" idx="3"/>
          </p:cNvCxnSpPr>
          <p:nvPr/>
        </p:nvCxnSpPr>
        <p:spPr bwMode="auto">
          <a:xfrm rot="16200000" flipV="1">
            <a:off x="5880619" y="3369467"/>
            <a:ext cx="800674" cy="4705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Прямая соединительная линия 91"/>
          <p:cNvCxnSpPr>
            <a:stCxn id="53" idx="3"/>
            <a:endCxn id="6145" idx="1"/>
          </p:cNvCxnSpPr>
          <p:nvPr/>
        </p:nvCxnSpPr>
        <p:spPr bwMode="auto">
          <a:xfrm>
            <a:off x="4283968" y="1268760"/>
            <a:ext cx="1080120" cy="19356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>
            <a:stCxn id="54" idx="3"/>
            <a:endCxn id="6145" idx="1"/>
          </p:cNvCxnSpPr>
          <p:nvPr/>
        </p:nvCxnSpPr>
        <p:spPr bwMode="auto">
          <a:xfrm>
            <a:off x="4283968" y="2636912"/>
            <a:ext cx="1080120" cy="5674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>
            <a:stCxn id="62" idx="3"/>
            <a:endCxn id="6145" idx="1"/>
          </p:cNvCxnSpPr>
          <p:nvPr/>
        </p:nvCxnSpPr>
        <p:spPr bwMode="auto">
          <a:xfrm flipV="1">
            <a:off x="4283968" y="3204390"/>
            <a:ext cx="1080120" cy="7286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Прямая соединительная линия 97"/>
          <p:cNvCxnSpPr>
            <a:stCxn id="64" idx="3"/>
            <a:endCxn id="6145" idx="1"/>
          </p:cNvCxnSpPr>
          <p:nvPr/>
        </p:nvCxnSpPr>
        <p:spPr bwMode="auto">
          <a:xfrm flipV="1">
            <a:off x="4283968" y="3204390"/>
            <a:ext cx="1080120" cy="20248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Прямая соединительная линия 104"/>
          <p:cNvCxnSpPr>
            <a:stCxn id="12" idx="3"/>
            <a:endCxn id="53" idx="1"/>
          </p:cNvCxnSpPr>
          <p:nvPr/>
        </p:nvCxnSpPr>
        <p:spPr bwMode="auto">
          <a:xfrm>
            <a:off x="1331640" y="885445"/>
            <a:ext cx="1584176" cy="3833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Прямая соединительная линия 107"/>
          <p:cNvCxnSpPr>
            <a:stCxn id="53" idx="1"/>
            <a:endCxn id="73" idx="3"/>
          </p:cNvCxnSpPr>
          <p:nvPr/>
        </p:nvCxnSpPr>
        <p:spPr bwMode="auto">
          <a:xfrm rot="10800000" flipV="1">
            <a:off x="1331640" y="1268759"/>
            <a:ext cx="1584176" cy="1063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Прямая соединительная линия 109"/>
          <p:cNvCxnSpPr>
            <a:stCxn id="53" idx="1"/>
            <a:endCxn id="30" idx="3"/>
          </p:cNvCxnSpPr>
          <p:nvPr/>
        </p:nvCxnSpPr>
        <p:spPr bwMode="auto">
          <a:xfrm rot="10800000" flipV="1">
            <a:off x="1331640" y="1268759"/>
            <a:ext cx="1584176" cy="5959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Прямая соединительная линия 111"/>
          <p:cNvCxnSpPr>
            <a:stCxn id="54" idx="1"/>
            <a:endCxn id="6147" idx="3"/>
          </p:cNvCxnSpPr>
          <p:nvPr/>
        </p:nvCxnSpPr>
        <p:spPr bwMode="auto">
          <a:xfrm rot="10800000">
            <a:off x="1331640" y="2541630"/>
            <a:ext cx="1584176" cy="952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Прямая соединительная линия 114"/>
          <p:cNvCxnSpPr>
            <a:stCxn id="54" idx="1"/>
            <a:endCxn id="74" idx="3"/>
          </p:cNvCxnSpPr>
          <p:nvPr/>
        </p:nvCxnSpPr>
        <p:spPr bwMode="auto">
          <a:xfrm rot="10800000" flipV="1">
            <a:off x="1331640" y="2636911"/>
            <a:ext cx="1584176" cy="408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Прямая соединительная линия 116"/>
          <p:cNvCxnSpPr>
            <a:stCxn id="62" idx="1"/>
            <a:endCxn id="6150" idx="3"/>
          </p:cNvCxnSpPr>
          <p:nvPr/>
        </p:nvCxnSpPr>
        <p:spPr bwMode="auto">
          <a:xfrm rot="10800000" flipV="1">
            <a:off x="2462188" y="3933055"/>
            <a:ext cx="453628" cy="3863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Прямая соединительная линия 118"/>
          <p:cNvCxnSpPr>
            <a:stCxn id="64" idx="1"/>
            <a:endCxn id="6150" idx="3"/>
          </p:cNvCxnSpPr>
          <p:nvPr/>
        </p:nvCxnSpPr>
        <p:spPr bwMode="auto">
          <a:xfrm rot="10800000">
            <a:off x="2462188" y="4319390"/>
            <a:ext cx="453628" cy="9098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Прямая соединительная линия 120"/>
          <p:cNvCxnSpPr>
            <a:stCxn id="6149" idx="3"/>
            <a:endCxn id="6150" idx="1"/>
          </p:cNvCxnSpPr>
          <p:nvPr/>
        </p:nvCxnSpPr>
        <p:spPr bwMode="auto">
          <a:xfrm>
            <a:off x="1331640" y="3600838"/>
            <a:ext cx="432048" cy="7185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Прямая соединительная линия 122"/>
          <p:cNvCxnSpPr>
            <a:stCxn id="75" idx="3"/>
            <a:endCxn id="6150" idx="1"/>
          </p:cNvCxnSpPr>
          <p:nvPr/>
        </p:nvCxnSpPr>
        <p:spPr bwMode="auto">
          <a:xfrm>
            <a:off x="1331640" y="4145132"/>
            <a:ext cx="432048" cy="1742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Прямая соединительная линия 124"/>
          <p:cNvCxnSpPr>
            <a:stCxn id="33" idx="3"/>
            <a:endCxn id="6150" idx="1"/>
          </p:cNvCxnSpPr>
          <p:nvPr/>
        </p:nvCxnSpPr>
        <p:spPr bwMode="auto">
          <a:xfrm flipV="1">
            <a:off x="1331640" y="4319389"/>
            <a:ext cx="432048" cy="54582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/>
          <p:cNvCxnSpPr>
            <a:stCxn id="34" idx="3"/>
            <a:endCxn id="6150" idx="1"/>
          </p:cNvCxnSpPr>
          <p:nvPr/>
        </p:nvCxnSpPr>
        <p:spPr bwMode="auto">
          <a:xfrm flipV="1">
            <a:off x="1331640" y="4319389"/>
            <a:ext cx="432048" cy="10498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A6B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Скругленный прямоугольник 129"/>
          <p:cNvSpPr/>
          <p:nvPr/>
        </p:nvSpPr>
        <p:spPr bwMode="auto">
          <a:xfrm>
            <a:off x="1691680" y="4725144"/>
            <a:ext cx="86409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</a:p>
        </p:txBody>
      </p:sp>
      <p:sp>
        <p:nvSpPr>
          <p:cNvPr id="131" name="Заголовок 1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60040" y="6012577"/>
            <a:ext cx="8964488" cy="83099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ru-RU" sz="1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Централизованное хранение и использования справочной  информации различного назначения (материалы и сортаменты,</a:t>
            </a: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инструмент и оборудование) специалистами различных подразделений (конструкторских, технологических, служб снабжения)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52400" y="692696"/>
            <a:ext cx="4267200" cy="601290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032448" cy="40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AD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иугольник 13"/>
          <p:cNvSpPr/>
          <p:nvPr/>
        </p:nvSpPr>
        <p:spPr bwMode="auto">
          <a:xfrm>
            <a:off x="179512" y="188640"/>
            <a:ext cx="1008112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i-Ris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427984" y="5750192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Проектирование клиентской части под требования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заказчика</a:t>
            </a: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427984" y="5365279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Контекстный поиск и поиск по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параметрам</a:t>
            </a: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427984" y="6381328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 Авторизованный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доступ к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информации</a:t>
            </a: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27984" y="4734145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 Различные виды отображения (группирование)  информации</a:t>
            </a: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427984" y="2810349"/>
            <a:ext cx="46085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 Специализированные клиенты по выбору информации</a:t>
            </a:r>
          </a:p>
          <a:p>
            <a:pPr lvl="1" algn="l">
              <a:spcBef>
                <a:spcPct val="20000"/>
              </a:spcBef>
              <a:buFontTx/>
              <a:buChar char="•"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Выбор материалов</a:t>
            </a:r>
          </a:p>
          <a:p>
            <a:pPr lvl="1" algn="l">
              <a:spcBef>
                <a:spcPct val="20000"/>
              </a:spcBef>
              <a:buFontTx/>
              <a:buChar char="•"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Выбор операций</a:t>
            </a:r>
          </a:p>
          <a:p>
            <a:pPr lvl="1" algn="l">
              <a:spcBef>
                <a:spcPct val="20000"/>
              </a:spcBef>
              <a:buFontTx/>
              <a:buChar char="•"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Выбор оборудования</a:t>
            </a:r>
          </a:p>
          <a:p>
            <a:pPr lvl="1" algn="l">
              <a:spcBef>
                <a:spcPct val="20000"/>
              </a:spcBef>
              <a:buFontTx/>
              <a:buChar char="•"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Выбор переходов</a:t>
            </a:r>
          </a:p>
          <a:p>
            <a:pPr lvl="1" algn="l">
              <a:spcBef>
                <a:spcPct val="20000"/>
              </a:spcBef>
              <a:buFontTx/>
              <a:buChar char="•"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Выбор инструмента/оснащения и др.</a:t>
            </a:r>
            <a:endParaRPr lang="ru-RU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427984" y="2179215"/>
            <a:ext cx="4644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 Универсальный клиент для работы с данными (создание, редактирование, изменение)</a:t>
            </a: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27984" y="1548081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cs typeface="Times New Roman" charset="0"/>
              </a:rPr>
              <a:t>Описание предметной области  в виде программируемых классов</a:t>
            </a: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cs typeface="Times New Roman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157824" cy="324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4157825" cy="324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88840"/>
            <a:ext cx="413789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Группа 30"/>
          <p:cNvGrpSpPr/>
          <p:nvPr/>
        </p:nvGrpSpPr>
        <p:grpSpPr>
          <a:xfrm>
            <a:off x="179512" y="2411512"/>
            <a:ext cx="4157825" cy="3249736"/>
            <a:chOff x="179512" y="2411512"/>
            <a:chExt cx="4157825" cy="324973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2411512"/>
              <a:ext cx="4157825" cy="324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Овал 28"/>
            <p:cNvSpPr/>
            <p:nvPr/>
          </p:nvSpPr>
          <p:spPr bwMode="auto">
            <a:xfrm>
              <a:off x="2555776" y="4653136"/>
              <a:ext cx="1296144" cy="36004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24944"/>
            <a:ext cx="422115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Группа 34"/>
          <p:cNvGrpSpPr/>
          <p:nvPr/>
        </p:nvGrpSpPr>
        <p:grpSpPr>
          <a:xfrm>
            <a:off x="251520" y="836713"/>
            <a:ext cx="4112530" cy="3168351"/>
            <a:chOff x="251520" y="836713"/>
            <a:chExt cx="4112530" cy="316835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836713"/>
              <a:ext cx="4112530" cy="3168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Овал 33"/>
            <p:cNvSpPr/>
            <p:nvPr/>
          </p:nvSpPr>
          <p:spPr bwMode="auto">
            <a:xfrm>
              <a:off x="1115616" y="1268760"/>
              <a:ext cx="3240360" cy="108012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3528" y="3429000"/>
            <a:ext cx="4032448" cy="3097111"/>
            <a:chOff x="323528" y="2348880"/>
            <a:chExt cx="4032448" cy="3097111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528" y="2348880"/>
              <a:ext cx="4032448" cy="3097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Овал 36"/>
            <p:cNvSpPr/>
            <p:nvPr/>
          </p:nvSpPr>
          <p:spPr bwMode="auto">
            <a:xfrm>
              <a:off x="323528" y="2492896"/>
              <a:ext cx="1440160" cy="36004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23528" y="980728"/>
            <a:ext cx="3930557" cy="3018854"/>
            <a:chOff x="323528" y="908720"/>
            <a:chExt cx="3930557" cy="3018854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3528" y="908720"/>
              <a:ext cx="3930557" cy="301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Овал 39"/>
            <p:cNvSpPr/>
            <p:nvPr/>
          </p:nvSpPr>
          <p:spPr bwMode="auto">
            <a:xfrm>
              <a:off x="395536" y="1052736"/>
              <a:ext cx="1440160" cy="36004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51520" y="1916832"/>
            <a:ext cx="4104456" cy="3456384"/>
            <a:chOff x="251520" y="1916832"/>
            <a:chExt cx="4104456" cy="3456384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5536" y="1916832"/>
              <a:ext cx="3888432" cy="337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Овал 42"/>
            <p:cNvSpPr/>
            <p:nvPr/>
          </p:nvSpPr>
          <p:spPr bwMode="auto">
            <a:xfrm>
              <a:off x="251520" y="4149080"/>
              <a:ext cx="4104456" cy="1224136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925860"/>
            <a:ext cx="4464496" cy="3429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i</a:t>
            </a:r>
            <a:r>
              <a:rPr lang="en-US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-Ris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управление справочными данными</a:t>
            </a:r>
            <a:endParaRPr lang="ru-RU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2060848"/>
            <a:ext cx="9144000" cy="42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  <a:ea typeface="+mj-ea"/>
                <a:cs typeface="+mj-cs"/>
              </a:rPr>
              <a:t>Взаимосвязь систем </a:t>
            </a:r>
            <a:r>
              <a:rPr lang="en-US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  <a:ea typeface="+mj-ea"/>
                <a:cs typeface="+mj-cs"/>
              </a:rPr>
              <a:t>CAD/CAM/CAPP/Vault ADEM</a:t>
            </a:r>
            <a:endParaRPr lang="ru-RU" sz="4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HelveticaCyr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  <a:ea typeface="+mj-ea"/>
                <a:cs typeface="+mj-cs"/>
              </a:rPr>
              <a:t>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  <a:ea typeface="+mj-ea"/>
                <a:cs typeface="+mj-cs"/>
              </a:rPr>
              <a:t>ERP </a:t>
            </a:r>
            <a:r>
              <a:rPr lang="ru-RU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  <a:ea typeface="+mj-ea"/>
                <a:cs typeface="+mj-cs"/>
              </a:rPr>
              <a:t>Парус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HelveticaCy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иугольник 3"/>
          <p:cNvSpPr/>
          <p:nvPr/>
        </p:nvSpPr>
        <p:spPr bwMode="auto">
          <a:xfrm>
            <a:off x="179512" y="188640"/>
            <a:ext cx="1440160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Синхронизация</a:t>
            </a:r>
          </a:p>
        </p:txBody>
      </p:sp>
      <p:sp>
        <p:nvSpPr>
          <p:cNvPr id="5" name="Нашивка 4"/>
          <p:cNvSpPr/>
          <p:nvPr/>
        </p:nvSpPr>
        <p:spPr bwMode="auto">
          <a:xfrm>
            <a:off x="1547664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Регистрация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Блок-схема: магнитный диск 6"/>
          <p:cNvSpPr/>
          <p:nvPr/>
        </p:nvSpPr>
        <p:spPr bwMode="auto">
          <a:xfrm>
            <a:off x="1331640" y="1844824"/>
            <a:ext cx="1080120" cy="1368152"/>
          </a:xfrm>
          <a:prstGeom prst="flowChartMagneticDisk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en-US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i-Ris</a:t>
            </a: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НСИ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Блок-схема: магнитный диск 7"/>
          <p:cNvSpPr/>
          <p:nvPr/>
        </p:nvSpPr>
        <p:spPr bwMode="auto">
          <a:xfrm>
            <a:off x="6804248" y="1772816"/>
            <a:ext cx="1080120" cy="1440160"/>
          </a:xfrm>
          <a:prstGeom prst="flowChartMagneticDisk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eaLnBrk="0" hangingPunct="0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ERP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НСИ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 bwMode="auto">
          <a:xfrm>
            <a:off x="3059832" y="5229200"/>
            <a:ext cx="3240360" cy="576064"/>
          </a:xfrm>
          <a:prstGeom prst="leftRightArrow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Передача данных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5536" y="4509120"/>
            <a:ext cx="2592288" cy="1800200"/>
          </a:xfrm>
          <a:prstGeom prst="rec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CAD/CAM/CAPP/Vault </a:t>
            </a:r>
          </a:p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ADEM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72200" y="4509120"/>
            <a:ext cx="2592288" cy="1800200"/>
          </a:xfrm>
          <a:prstGeom prst="rect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ERP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491880" y="2564904"/>
            <a:ext cx="2088232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cs typeface="Arial" pitchFamily="34" charset="0"/>
              </a:rPr>
              <a:t>Справочник ДСЕ</a:t>
            </a:r>
          </a:p>
          <a:p>
            <a:pPr lvl="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cs typeface="Arial" pitchFamily="34" charset="0"/>
              </a:rPr>
              <a:t>Материалы</a:t>
            </a:r>
            <a:endParaRPr lang="en-US" sz="1500" dirty="0" smtClean="0">
              <a:latin typeface="Calibri" pitchFamily="34" charset="0"/>
              <a:cs typeface="Arial" pitchFamily="34" charset="0"/>
            </a:endParaRPr>
          </a:p>
          <a:p>
            <a:pPr lvl="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cs typeface="Arial" pitchFamily="34" charset="0"/>
              </a:rPr>
              <a:t>Единицы величины</a:t>
            </a:r>
          </a:p>
          <a:p>
            <a:pPr lvl="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cs typeface="Arial" pitchFamily="34" charset="0"/>
              </a:rPr>
              <a:t>Оборудование </a:t>
            </a:r>
          </a:p>
          <a:p>
            <a:pPr lvl="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cs typeface="Arial" pitchFamily="34" charset="0"/>
              </a:rPr>
              <a:t>Операции</a:t>
            </a:r>
          </a:p>
          <a:p>
            <a:pPr lvl="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cs typeface="Arial" pitchFamily="34" charset="0"/>
              </a:rPr>
              <a:t>Профессии</a:t>
            </a:r>
          </a:p>
          <a:p>
            <a:pPr lvl="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cs typeface="Arial" pitchFamily="34" charset="0"/>
              </a:rPr>
              <a:t>Инструмент/оснастка</a:t>
            </a:r>
            <a:endParaRPr lang="ru-RU" sz="15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 bwMode="auto">
          <a:xfrm>
            <a:off x="2483768" y="2060848"/>
            <a:ext cx="4176464" cy="432048"/>
          </a:xfrm>
          <a:prstGeom prst="leftRightArrow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Синхронизация справочников НСИ</a:t>
            </a:r>
          </a:p>
        </p:txBody>
      </p:sp>
      <p:cxnSp>
        <p:nvCxnSpPr>
          <p:cNvPr id="17" name="Shape 16"/>
          <p:cNvCxnSpPr>
            <a:stCxn id="8" idx="4"/>
          </p:cNvCxnSpPr>
          <p:nvPr/>
        </p:nvCxnSpPr>
        <p:spPr bwMode="auto">
          <a:xfrm>
            <a:off x="7884368" y="2492896"/>
            <a:ext cx="648072" cy="2016224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Shape 18"/>
          <p:cNvCxnSpPr>
            <a:stCxn id="7" idx="2"/>
          </p:cNvCxnSpPr>
          <p:nvPr/>
        </p:nvCxnSpPr>
        <p:spPr bwMode="auto">
          <a:xfrm rot="10800000" flipV="1">
            <a:off x="827584" y="2528900"/>
            <a:ext cx="504056" cy="1980220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79512" y="1196752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Взаимосвязь ПАРУС и 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ADEM</a:t>
            </a:r>
            <a:endParaRPr kumimoji="0" lang="ru-RU" sz="25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Нашивка 15"/>
          <p:cNvSpPr/>
          <p:nvPr/>
        </p:nvSpPr>
        <p:spPr bwMode="auto">
          <a:xfrm>
            <a:off x="2915816" y="188640"/>
            <a:ext cx="79208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КПП</a:t>
            </a:r>
          </a:p>
        </p:txBody>
      </p:sp>
      <p:sp>
        <p:nvSpPr>
          <p:cNvPr id="18" name="Нашивка 17"/>
          <p:cNvSpPr/>
          <p:nvPr/>
        </p:nvSpPr>
        <p:spPr bwMode="auto">
          <a:xfrm>
            <a:off x="3635896" y="188640"/>
            <a:ext cx="79208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ТПП</a:t>
            </a:r>
          </a:p>
        </p:txBody>
      </p:sp>
      <p:pic>
        <p:nvPicPr>
          <p:cNvPr id="23" name="Picture 9" descr="Па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4653136"/>
            <a:ext cx="79366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96752"/>
            <a:ext cx="8686800" cy="457200"/>
          </a:xfrm>
        </p:spPr>
        <p:txBody>
          <a:bodyPr/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ПАРУС и </a:t>
            </a:r>
            <a:r>
              <a:rPr lang="en-US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</a:t>
            </a:r>
            <a:endParaRPr lang="ru-RU" sz="25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3221" name="AutoShape 5"/>
          <p:cNvSpPr>
            <a:spLocks noChangeArrowheads="1"/>
          </p:cNvSpPr>
          <p:nvPr/>
        </p:nvSpPr>
        <p:spPr bwMode="auto">
          <a:xfrm>
            <a:off x="460648" y="3124944"/>
            <a:ext cx="2743200" cy="533400"/>
          </a:xfrm>
          <a:prstGeom prst="flowChartDocument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НИОКР</a:t>
            </a:r>
          </a:p>
        </p:txBody>
      </p:sp>
      <p:sp>
        <p:nvSpPr>
          <p:cNvPr id="393222" name="AutoShape 6"/>
          <p:cNvSpPr>
            <a:spLocks noChangeArrowheads="1"/>
          </p:cNvSpPr>
          <p:nvPr/>
        </p:nvSpPr>
        <p:spPr bwMode="auto">
          <a:xfrm>
            <a:off x="460648" y="3963144"/>
            <a:ext cx="2057400" cy="762000"/>
          </a:xfrm>
          <a:prstGeom prst="flowChartMultidocument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 </a:t>
            </a:r>
          </a:p>
          <a:p>
            <a:pPr eaLnBrk="0" hangingPunct="0"/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</a:t>
            </a:r>
          </a:p>
        </p:txBody>
      </p:sp>
      <p:sp>
        <p:nvSpPr>
          <p:cNvPr id="393225" name="Line 9"/>
          <p:cNvSpPr>
            <a:spLocks noChangeShapeType="1"/>
          </p:cNvSpPr>
          <p:nvPr/>
        </p:nvSpPr>
        <p:spPr bwMode="auto">
          <a:xfrm>
            <a:off x="1491680" y="3629000"/>
            <a:ext cx="0" cy="304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152400" y="1916832"/>
            <a:ext cx="3699520" cy="432048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179512" y="1916832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ea typeface="+mj-ea"/>
                <a:cs typeface="+mj-cs"/>
              </a:rPr>
              <a:t>Управление проектами</a:t>
            </a:r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179512" y="5301208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ea typeface="+mj-ea"/>
                <a:cs typeface="+mj-cs"/>
              </a:rPr>
              <a:t>ПП «ПАРУС» модуль «Планирование и учет в проектах»</a:t>
            </a:r>
          </a:p>
        </p:txBody>
      </p:sp>
      <p:sp>
        <p:nvSpPr>
          <p:cNvPr id="393272" name="Text Box 56"/>
          <p:cNvSpPr txBox="1">
            <a:spLocks noChangeArrowheads="1"/>
          </p:cNvSpPr>
          <p:nvPr/>
        </p:nvSpPr>
        <p:spPr bwMode="auto">
          <a:xfrm>
            <a:off x="5508104" y="1988840"/>
            <a:ext cx="3483496" cy="424731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ea typeface="+mj-ea"/>
                <a:cs typeface="+mj-cs"/>
              </a:rPr>
              <a:t>Управление проектированием</a:t>
            </a:r>
            <a:endParaRPr lang="en-US" sz="18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ea typeface="+mj-ea"/>
              <a:cs typeface="+mj-cs"/>
            </a:endParaRPr>
          </a:p>
          <a:p>
            <a:pPr algn="ctr">
              <a:spcBef>
                <a:spcPct val="50000"/>
              </a:spcBef>
            </a:pPr>
            <a:endParaRPr lang="en-US" sz="1400" dirty="0"/>
          </a:p>
          <a:p>
            <a:pPr algn="ctr">
              <a:spcBef>
                <a:spcPct val="50000"/>
              </a:spcBef>
            </a:pPr>
            <a:endParaRPr lang="en-US" sz="1400" dirty="0"/>
          </a:p>
          <a:p>
            <a:pPr algn="ctr">
              <a:spcBef>
                <a:spcPct val="50000"/>
              </a:spcBef>
            </a:pPr>
            <a:endParaRPr lang="en-US" sz="1400" dirty="0"/>
          </a:p>
          <a:p>
            <a:pPr algn="ctr">
              <a:spcBef>
                <a:spcPct val="50000"/>
              </a:spcBef>
            </a:pPr>
            <a:endParaRPr lang="en-US" sz="1400" dirty="0"/>
          </a:p>
          <a:p>
            <a:pPr algn="ctr">
              <a:spcBef>
                <a:spcPct val="50000"/>
              </a:spcBef>
            </a:pPr>
            <a:endParaRPr lang="en-US" sz="1400" dirty="0"/>
          </a:p>
          <a:p>
            <a:pPr algn="ctr">
              <a:spcBef>
                <a:spcPct val="50000"/>
              </a:spcBef>
            </a:pPr>
            <a:endParaRPr lang="en-US" sz="1400" dirty="0"/>
          </a:p>
          <a:p>
            <a:pPr algn="ctr">
              <a:spcBef>
                <a:spcPct val="50000"/>
              </a:spcBef>
            </a:pPr>
            <a:endParaRPr lang="ru-RU" sz="1400" dirty="0"/>
          </a:p>
          <a:p>
            <a:pPr algn="ctr">
              <a:spcBef>
                <a:spcPct val="50000"/>
              </a:spcBef>
            </a:pPr>
            <a:endParaRPr lang="ru-RU" sz="1400" dirty="0"/>
          </a:p>
          <a:p>
            <a:pPr algn="ctr">
              <a:spcBef>
                <a:spcPct val="50000"/>
              </a:spcBef>
            </a:pPr>
            <a:endParaRPr lang="ru-RU" sz="1400" dirty="0"/>
          </a:p>
          <a:p>
            <a:pPr algn="ctr">
              <a:spcBef>
                <a:spcPct val="50000"/>
              </a:spcBef>
            </a:pPr>
            <a:endParaRPr lang="ru-RU" sz="1400" dirty="0"/>
          </a:p>
          <a:p>
            <a:pPr algn="ctr">
              <a:spcBef>
                <a:spcPct val="50000"/>
              </a:spcBef>
            </a:pPr>
            <a:endParaRPr lang="en-US" sz="1400" dirty="0"/>
          </a:p>
          <a:p>
            <a:pPr algn="ctr">
              <a:spcBef>
                <a:spcPct val="50000"/>
              </a:spcBef>
            </a:pPr>
            <a:endParaRPr lang="ru-RU" sz="1400" dirty="0"/>
          </a:p>
        </p:txBody>
      </p:sp>
      <p:sp>
        <p:nvSpPr>
          <p:cNvPr id="393277" name="Text Box 61"/>
          <p:cNvSpPr txBox="1">
            <a:spLocks noChangeArrowheads="1"/>
          </p:cNvSpPr>
          <p:nvPr/>
        </p:nvSpPr>
        <p:spPr bwMode="auto">
          <a:xfrm>
            <a:off x="5508104" y="5589240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ea typeface="+mj-ea"/>
                <a:cs typeface="+mj-cs"/>
              </a:rPr>
              <a:t>CAD/CAM/CAPP/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  <a:t>Vault</a:t>
            </a:r>
            <a:b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HelveticaCyr" pitchFamily="34" charset="0"/>
                <a:ea typeface="+mj-ea"/>
                <a:cs typeface="+mj-cs"/>
              </a:rPr>
              <a:t>ADEM</a:t>
            </a: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HelveticaCyr" pitchFamily="34" charset="0"/>
              <a:ea typeface="+mj-ea"/>
              <a:cs typeface="+mj-cs"/>
            </a:endParaRPr>
          </a:p>
        </p:txBody>
      </p:sp>
      <p:sp>
        <p:nvSpPr>
          <p:cNvPr id="393278" name="AutoShape 62"/>
          <p:cNvSpPr>
            <a:spLocks noChangeArrowheads="1"/>
          </p:cNvSpPr>
          <p:nvPr/>
        </p:nvSpPr>
        <p:spPr bwMode="auto">
          <a:xfrm>
            <a:off x="6400800" y="2523008"/>
            <a:ext cx="2438400" cy="533400"/>
          </a:xfrm>
          <a:prstGeom prst="flowChartDocumen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</a:t>
            </a:r>
          </a:p>
        </p:txBody>
      </p:sp>
      <p:sp>
        <p:nvSpPr>
          <p:cNvPr id="393279" name="AutoShape 63"/>
          <p:cNvSpPr>
            <a:spLocks noChangeArrowheads="1"/>
          </p:cNvSpPr>
          <p:nvPr/>
        </p:nvSpPr>
        <p:spPr bwMode="auto">
          <a:xfrm>
            <a:off x="3124200" y="2523008"/>
            <a:ext cx="3200400" cy="533400"/>
          </a:xfrm>
          <a:prstGeom prst="rightArrow">
            <a:avLst>
              <a:gd name="adj1" fmla="val 50000"/>
              <a:gd name="adj2" fmla="val 1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проекта</a:t>
            </a:r>
          </a:p>
        </p:txBody>
      </p:sp>
      <p:sp>
        <p:nvSpPr>
          <p:cNvPr id="393280" name="AutoShape 64"/>
          <p:cNvSpPr>
            <a:spLocks noChangeArrowheads="1"/>
          </p:cNvSpPr>
          <p:nvPr/>
        </p:nvSpPr>
        <p:spPr bwMode="auto">
          <a:xfrm>
            <a:off x="2771800" y="4047008"/>
            <a:ext cx="3705200" cy="533400"/>
          </a:xfrm>
          <a:prstGeom prst="rightArrow">
            <a:avLst>
              <a:gd name="adj1" fmla="val 50000"/>
              <a:gd name="adj2" fmla="val 16785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данных о сроках разработки</a:t>
            </a:r>
          </a:p>
        </p:txBody>
      </p:sp>
      <p:sp>
        <p:nvSpPr>
          <p:cNvPr id="393281" name="AutoShape 65"/>
          <p:cNvSpPr>
            <a:spLocks noChangeArrowheads="1"/>
          </p:cNvSpPr>
          <p:nvPr/>
        </p:nvSpPr>
        <p:spPr bwMode="auto">
          <a:xfrm>
            <a:off x="6400800" y="3513608"/>
            <a:ext cx="1600200" cy="762000"/>
          </a:xfrm>
          <a:prstGeom prst="flowChartMultidocumen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Атрибуты </a:t>
            </a:r>
          </a:p>
          <a:p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</a:t>
            </a:r>
          </a:p>
        </p:txBody>
      </p:sp>
      <p:sp>
        <p:nvSpPr>
          <p:cNvPr id="393282" name="Line 66"/>
          <p:cNvSpPr>
            <a:spLocks noChangeShapeType="1"/>
          </p:cNvSpPr>
          <p:nvPr/>
        </p:nvSpPr>
        <p:spPr bwMode="auto">
          <a:xfrm>
            <a:off x="7543800" y="3056408"/>
            <a:ext cx="0" cy="4572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3285" name="AutoShape 69"/>
          <p:cNvSpPr>
            <a:spLocks noChangeArrowheads="1"/>
          </p:cNvSpPr>
          <p:nvPr/>
        </p:nvSpPr>
        <p:spPr bwMode="auto">
          <a:xfrm>
            <a:off x="6876256" y="4504208"/>
            <a:ext cx="2039144" cy="724992"/>
          </a:xfrm>
          <a:prstGeom prst="flowChartDocumen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Сборочные </a:t>
            </a:r>
          </a:p>
          <a:p>
            <a:r>
              <a:rPr lang="ru-RU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единицы</a:t>
            </a:r>
          </a:p>
        </p:txBody>
      </p:sp>
      <p:sp>
        <p:nvSpPr>
          <p:cNvPr id="393286" name="Line 70"/>
          <p:cNvSpPr>
            <a:spLocks noChangeShapeType="1"/>
          </p:cNvSpPr>
          <p:nvPr/>
        </p:nvSpPr>
        <p:spPr bwMode="auto">
          <a:xfrm>
            <a:off x="8153400" y="2980208"/>
            <a:ext cx="0" cy="1524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22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ятиугольник 20"/>
          <p:cNvSpPr/>
          <p:nvPr/>
        </p:nvSpPr>
        <p:spPr bwMode="auto">
          <a:xfrm>
            <a:off x="179512" y="188640"/>
            <a:ext cx="1440160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Синхронизация</a:t>
            </a:r>
          </a:p>
        </p:txBody>
      </p:sp>
      <p:sp>
        <p:nvSpPr>
          <p:cNvPr id="25" name="Нашивка 24"/>
          <p:cNvSpPr/>
          <p:nvPr/>
        </p:nvSpPr>
        <p:spPr bwMode="auto">
          <a:xfrm>
            <a:off x="1547664" y="188640"/>
            <a:ext cx="1440160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Регистрация</a:t>
            </a:r>
          </a:p>
        </p:txBody>
      </p:sp>
      <p:sp>
        <p:nvSpPr>
          <p:cNvPr id="26" name="Нашивка 25"/>
          <p:cNvSpPr/>
          <p:nvPr/>
        </p:nvSpPr>
        <p:spPr bwMode="auto">
          <a:xfrm>
            <a:off x="2915816" y="188640"/>
            <a:ext cx="79208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КПП</a:t>
            </a:r>
          </a:p>
        </p:txBody>
      </p:sp>
      <p:sp>
        <p:nvSpPr>
          <p:cNvPr id="27" name="Нашивка 26"/>
          <p:cNvSpPr/>
          <p:nvPr/>
        </p:nvSpPr>
        <p:spPr bwMode="auto">
          <a:xfrm>
            <a:off x="3635896" y="188640"/>
            <a:ext cx="79208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ТПП</a:t>
            </a:r>
          </a:p>
        </p:txBody>
      </p:sp>
      <p:pic>
        <p:nvPicPr>
          <p:cNvPr id="24" name="Picture 9" descr="Па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566905" cy="720080"/>
          </a:xfrm>
          <a:prstGeom prst="rect">
            <a:avLst/>
          </a:prstGeom>
          <a:noFill/>
        </p:spPr>
      </p:pic>
      <p:pic>
        <p:nvPicPr>
          <p:cNvPr id="28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7968562" cy="5980447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9" grpId="0" animBg="1"/>
      <p:bldP spid="3932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640960" cy="3908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информационное пространство</a:t>
            </a:r>
          </a:p>
        </p:txBody>
      </p:sp>
      <p:pic>
        <p:nvPicPr>
          <p:cNvPr id="6147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323528" y="1988840"/>
            <a:ext cx="3096344" cy="863600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CAD/Vault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323528" y="3572223"/>
            <a:ext cx="3096344" cy="865187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CAM/CAPP/Vault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51" name="AutoShape 13"/>
          <p:cNvSpPr>
            <a:spLocks noChangeArrowheads="1"/>
          </p:cNvSpPr>
          <p:nvPr/>
        </p:nvSpPr>
        <p:spPr bwMode="auto">
          <a:xfrm>
            <a:off x="1116013" y="476250"/>
            <a:ext cx="1511300" cy="649288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23528" y="5157192"/>
            <a:ext cx="3096344" cy="865187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i-Ris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1988840"/>
            <a:ext cx="547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конструкторское пространство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проектными данным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1880" y="3753036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единое технологическое  пространство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управление технологическими данными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5301208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единое пространство НСИ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управление справочными данными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Блок-схема: документ 73"/>
          <p:cNvSpPr/>
          <p:nvPr/>
        </p:nvSpPr>
        <p:spPr bwMode="auto">
          <a:xfrm>
            <a:off x="2411760" y="4149080"/>
            <a:ext cx="1656184" cy="1440160"/>
          </a:xfrm>
          <a:prstGeom prst="flowChartDocumen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0000" bIns="0" anchor="ctr"/>
          <a:lstStyle/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Техпроцессы</a:t>
            </a:r>
            <a:r>
              <a:rPr lang="en-US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1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мехобработки</a:t>
            </a: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сборки, сварки ...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Упр. программы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Материальное,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трудовое нормирование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Профессии</a:t>
            </a:r>
          </a:p>
        </p:txBody>
      </p:sp>
      <p:pic>
        <p:nvPicPr>
          <p:cNvPr id="22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7092280" y="1124744"/>
            <a:ext cx="1800200" cy="5544616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42875" y="908720"/>
            <a:ext cx="4933181" cy="5832648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7236296" y="2996952"/>
            <a:ext cx="1494730" cy="15075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ERP</a:t>
            </a: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395536" y="2060848"/>
            <a:ext cx="118745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Согласование,</a:t>
            </a:r>
          </a:p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утверждение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1763688" y="1124744"/>
            <a:ext cx="327695" cy="20316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anchor="ctr"/>
          <a:lstStyle/>
          <a:p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Комплект  КД по ЕСКД</a:t>
            </a:r>
            <a:endParaRPr lang="ru-RU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923928" y="1052736"/>
            <a:ext cx="864096" cy="1172592"/>
          </a:xfrm>
          <a:prstGeom prst="flowChartMagneticDisk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en-US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i-Ris</a:t>
            </a: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НСИ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68344" y="1268760"/>
            <a:ext cx="864096" cy="1152128"/>
          </a:xfrm>
          <a:prstGeom prst="flowChartMagneticDisk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ERP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НСИ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148064" y="1772816"/>
            <a:ext cx="1872208" cy="16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ru-RU" sz="1200" b="1" u="sng" dirty="0" smtClean="0">
                <a:latin typeface="Calibri" pitchFamily="34" charset="0"/>
                <a:cs typeface="Arial" pitchFamily="34" charset="0"/>
              </a:rPr>
              <a:t>Нормативно-справочная информация (НСИ):</a:t>
            </a:r>
          </a:p>
          <a:p>
            <a:pPr marL="0" marR="0" lvl="1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Справочник ДСЕ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Материалы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Единицы величины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Оборудование 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Операции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Профессии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Инструмент/оснастка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5148064" y="3933056"/>
            <a:ext cx="1872208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Aft>
                <a:spcPts val="0"/>
              </a:spcAft>
            </a:pPr>
            <a:r>
              <a:rPr lang="ru-RU" sz="1200" b="1" u="sng" dirty="0" smtClean="0">
                <a:latin typeface="Calibri" pitchFamily="34" charset="0"/>
                <a:cs typeface="Arial" pitchFamily="34" charset="0"/>
              </a:rPr>
              <a:t>Информация:</a:t>
            </a:r>
          </a:p>
          <a:p>
            <a:pPr marL="0" lvl="1" algn="l">
              <a:spcAft>
                <a:spcPts val="0"/>
              </a:spcAft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Спецификации</a:t>
            </a:r>
          </a:p>
          <a:p>
            <a:pPr lvl="0" algn="l">
              <a:spcAft>
                <a:spcPts val="0"/>
              </a:spcAft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Ведомости материалов, маршруты  изготовления(расцеховка)</a:t>
            </a:r>
          </a:p>
          <a:p>
            <a:pPr lvl="0" algn="l">
              <a:spcAft>
                <a:spcPts val="0"/>
              </a:spcAft>
              <a:buFont typeface="Symbol" pitchFamily="18" charset="2"/>
              <a:buChar char="·"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Пооперационная технология с трудовыми и материальными нормами, оборудованием, профессиями, инструментом/оснасткой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395536" y="5013176"/>
            <a:ext cx="1187450" cy="6054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anchor="ctr"/>
          <a:lstStyle/>
          <a:p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Согласование, </a:t>
            </a:r>
          </a:p>
          <a:p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утверждение</a:t>
            </a: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1763688" y="4365104"/>
            <a:ext cx="321345" cy="21460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anchor="ctr"/>
          <a:lstStyle/>
          <a:p>
            <a:pPr lvl="0"/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Комплект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TД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ЕСTД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4788024" y="1268760"/>
            <a:ext cx="2880320" cy="458787"/>
          </a:xfrm>
          <a:prstGeom prst="leftRightArrow">
            <a:avLst>
              <a:gd name="adj1" fmla="val 49889"/>
              <a:gd name="adj2" fmla="val 64927"/>
            </a:avLst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Синхронизация НСИ</a:t>
            </a:r>
          </a:p>
        </p:txBody>
      </p:sp>
      <p:sp>
        <p:nvSpPr>
          <p:cNvPr id="59" name="Заголовок 58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443136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1" name="Стрелка вправо 60"/>
          <p:cNvSpPr/>
          <p:nvPr/>
        </p:nvSpPr>
        <p:spPr bwMode="auto">
          <a:xfrm>
            <a:off x="4860032" y="3501008"/>
            <a:ext cx="2376264" cy="360040"/>
          </a:xfrm>
          <a:prstGeom prst="rightArrow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Передача информации</a:t>
            </a:r>
          </a:p>
        </p:txBody>
      </p:sp>
      <p:cxnSp>
        <p:nvCxnSpPr>
          <p:cNvPr id="67" name="Прямая соединительная линия 66"/>
          <p:cNvCxnSpPr>
            <a:stCxn id="2071" idx="3"/>
          </p:cNvCxnSpPr>
          <p:nvPr/>
        </p:nvCxnSpPr>
        <p:spPr bwMode="auto">
          <a:xfrm rot="5400000">
            <a:off x="3034060" y="3547244"/>
            <a:ext cx="264383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Прямая со стрелкой 69"/>
          <p:cNvCxnSpPr>
            <a:endCxn id="74" idx="3"/>
          </p:cNvCxnSpPr>
          <p:nvPr/>
        </p:nvCxnSpPr>
        <p:spPr bwMode="auto">
          <a:xfrm rot="10800000">
            <a:off x="4067944" y="4869160"/>
            <a:ext cx="288032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Прямая со стрелкой 74"/>
          <p:cNvCxnSpPr>
            <a:stCxn id="2071" idx="2"/>
            <a:endCxn id="73" idx="3"/>
          </p:cNvCxnSpPr>
          <p:nvPr/>
        </p:nvCxnSpPr>
        <p:spPr bwMode="auto">
          <a:xfrm rot="10800000">
            <a:off x="3635896" y="1628800"/>
            <a:ext cx="288032" cy="102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23528" y="3356992"/>
            <a:ext cx="4536504" cy="641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CAD/CAM/CAPP/Vault ADEM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81" name="Прямая со стрелкой 80"/>
          <p:cNvCxnSpPr/>
          <p:nvPr/>
        </p:nvCxnSpPr>
        <p:spPr bwMode="auto">
          <a:xfrm rot="10800000" flipV="1">
            <a:off x="2092090" y="1637323"/>
            <a:ext cx="397112" cy="646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0" name="Прямая со стрелкой 89"/>
          <p:cNvCxnSpPr/>
          <p:nvPr/>
        </p:nvCxnSpPr>
        <p:spPr bwMode="auto">
          <a:xfrm rot="10800000" flipV="1">
            <a:off x="2082800" y="2488728"/>
            <a:ext cx="400968" cy="47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Прямая соединительная линия 92"/>
          <p:cNvCxnSpPr/>
          <p:nvPr/>
        </p:nvCxnSpPr>
        <p:spPr bwMode="auto">
          <a:xfrm rot="10800000">
            <a:off x="971600" y="1340768"/>
            <a:ext cx="79208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Прямая со стрелкой 95"/>
          <p:cNvCxnSpPr/>
          <p:nvPr/>
        </p:nvCxnSpPr>
        <p:spPr bwMode="auto">
          <a:xfrm rot="5400000">
            <a:off x="611560" y="1700808"/>
            <a:ext cx="720080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Прямая со стрелкой 97"/>
          <p:cNvCxnSpPr>
            <a:stCxn id="2067" idx="2"/>
          </p:cNvCxnSpPr>
          <p:nvPr/>
        </p:nvCxnSpPr>
        <p:spPr bwMode="auto">
          <a:xfrm rot="5400000">
            <a:off x="630878" y="2994419"/>
            <a:ext cx="715891" cy="8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Прямая соединительная линия 99"/>
          <p:cNvCxnSpPr/>
          <p:nvPr/>
        </p:nvCxnSpPr>
        <p:spPr bwMode="auto">
          <a:xfrm rot="5400000" flipH="1" flipV="1">
            <a:off x="4067944" y="2924944"/>
            <a:ext cx="86409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Прямая со стрелкой 101"/>
          <p:cNvCxnSpPr/>
          <p:nvPr/>
        </p:nvCxnSpPr>
        <p:spPr bwMode="auto">
          <a:xfrm rot="10800000">
            <a:off x="3867808" y="2490952"/>
            <a:ext cx="632185" cy="194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4" name="Прямая соединительная линия 103"/>
          <p:cNvCxnSpPr/>
          <p:nvPr/>
        </p:nvCxnSpPr>
        <p:spPr bwMode="auto">
          <a:xfrm rot="5400000">
            <a:off x="3501789" y="5008228"/>
            <a:ext cx="2011266" cy="148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Прямая со стрелкой 105"/>
          <p:cNvCxnSpPr/>
          <p:nvPr/>
        </p:nvCxnSpPr>
        <p:spPr bwMode="auto">
          <a:xfrm rot="10800000" flipV="1">
            <a:off x="4283968" y="6021288"/>
            <a:ext cx="224089" cy="149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6" name="Прямая со стрелкой 115"/>
          <p:cNvCxnSpPr>
            <a:stCxn id="74" idx="1"/>
          </p:cNvCxnSpPr>
          <p:nvPr/>
        </p:nvCxnSpPr>
        <p:spPr bwMode="auto">
          <a:xfrm rot="10800000">
            <a:off x="2083300" y="4866934"/>
            <a:ext cx="328461" cy="22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8" name="Прямая со стрелкой 117"/>
          <p:cNvCxnSpPr/>
          <p:nvPr/>
        </p:nvCxnSpPr>
        <p:spPr bwMode="auto">
          <a:xfrm rot="10800000" flipV="1">
            <a:off x="2083294" y="6279454"/>
            <a:ext cx="400475" cy="1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Прямая со стрелкой 125"/>
          <p:cNvCxnSpPr>
            <a:stCxn id="2075" idx="0"/>
          </p:cNvCxnSpPr>
          <p:nvPr/>
        </p:nvCxnSpPr>
        <p:spPr bwMode="auto">
          <a:xfrm rot="5400000" flipH="1" flipV="1">
            <a:off x="490068" y="4503027"/>
            <a:ext cx="1009343" cy="1095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7" name="Прямая соединительная линия 126"/>
          <p:cNvCxnSpPr/>
          <p:nvPr/>
        </p:nvCxnSpPr>
        <p:spPr bwMode="auto">
          <a:xfrm rot="10800000">
            <a:off x="971600" y="6309320"/>
            <a:ext cx="79208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9" name="Прямая со стрелкой 128"/>
          <p:cNvCxnSpPr/>
          <p:nvPr/>
        </p:nvCxnSpPr>
        <p:spPr bwMode="auto">
          <a:xfrm rot="16200000" flipV="1">
            <a:off x="627700" y="5965419"/>
            <a:ext cx="685035" cy="27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Прямая со стрелкой 134"/>
          <p:cNvCxnSpPr/>
          <p:nvPr/>
        </p:nvCxnSpPr>
        <p:spPr bwMode="auto">
          <a:xfrm rot="5400000">
            <a:off x="7803012" y="2705045"/>
            <a:ext cx="575842" cy="18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Пятиугольник 46"/>
          <p:cNvSpPr/>
          <p:nvPr/>
        </p:nvSpPr>
        <p:spPr bwMode="auto">
          <a:xfrm>
            <a:off x="179512" y="188640"/>
            <a:ext cx="1440160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Синхронизация</a:t>
            </a:r>
          </a:p>
        </p:txBody>
      </p:sp>
      <p:sp>
        <p:nvSpPr>
          <p:cNvPr id="48" name="Нашивка 47"/>
          <p:cNvSpPr/>
          <p:nvPr/>
        </p:nvSpPr>
        <p:spPr bwMode="auto">
          <a:xfrm>
            <a:off x="1547664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Регистрация</a:t>
            </a:r>
          </a:p>
        </p:txBody>
      </p:sp>
      <p:sp>
        <p:nvSpPr>
          <p:cNvPr id="49" name="Нашивка 48"/>
          <p:cNvSpPr/>
          <p:nvPr/>
        </p:nvSpPr>
        <p:spPr bwMode="auto">
          <a:xfrm>
            <a:off x="2915816" y="188640"/>
            <a:ext cx="792088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КПП</a:t>
            </a:r>
          </a:p>
        </p:txBody>
      </p:sp>
      <p:sp>
        <p:nvSpPr>
          <p:cNvPr id="50" name="Нашивка 49"/>
          <p:cNvSpPr/>
          <p:nvPr/>
        </p:nvSpPr>
        <p:spPr bwMode="auto">
          <a:xfrm>
            <a:off x="3635896" y="188640"/>
            <a:ext cx="79208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ТПП</a:t>
            </a:r>
          </a:p>
        </p:txBody>
      </p:sp>
      <p:sp>
        <p:nvSpPr>
          <p:cNvPr id="51" name="Блок-схема: несколько документов 50"/>
          <p:cNvSpPr/>
          <p:nvPr/>
        </p:nvSpPr>
        <p:spPr bwMode="auto">
          <a:xfrm>
            <a:off x="2483768" y="2204864"/>
            <a:ext cx="1368152" cy="792088"/>
          </a:xfrm>
          <a:prstGeom prst="flowChartMultidocument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Спецификации</a:t>
            </a:r>
          </a:p>
          <a:p>
            <a:pPr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Ведомости</a:t>
            </a:r>
          </a:p>
        </p:txBody>
      </p:sp>
      <p:sp>
        <p:nvSpPr>
          <p:cNvPr id="53" name="Блок-схема: несколько документов 52"/>
          <p:cNvSpPr/>
          <p:nvPr/>
        </p:nvSpPr>
        <p:spPr bwMode="auto">
          <a:xfrm>
            <a:off x="2339752" y="5733256"/>
            <a:ext cx="1944216" cy="936104"/>
          </a:xfrm>
          <a:prstGeom prst="flowChartMultidocumen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Сводные ведомости:</a:t>
            </a:r>
          </a:p>
          <a:p>
            <a:pPr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ВСН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ВМ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и др.</a:t>
            </a:r>
          </a:p>
        </p:txBody>
      </p:sp>
      <p:sp>
        <p:nvSpPr>
          <p:cNvPr id="73" name="Блок-схема: документ 72"/>
          <p:cNvSpPr/>
          <p:nvPr/>
        </p:nvSpPr>
        <p:spPr bwMode="auto">
          <a:xfrm>
            <a:off x="2483768" y="1196752"/>
            <a:ext cx="1152128" cy="864096"/>
          </a:xfrm>
          <a:prstGeom prst="flowChartDocument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Сборки</a:t>
            </a:r>
          </a:p>
          <a:p>
            <a:pPr lvl="0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Модели</a:t>
            </a:r>
          </a:p>
          <a:p>
            <a:pPr lvl="0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Чертежи</a:t>
            </a:r>
          </a:p>
        </p:txBody>
      </p:sp>
      <p:pic>
        <p:nvPicPr>
          <p:cNvPr id="45" name="Picture 9" descr="Па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140968"/>
            <a:ext cx="566905" cy="720080"/>
          </a:xfrm>
          <a:prstGeom prst="rect">
            <a:avLst/>
          </a:prstGeom>
          <a:noFill/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8728262" cy="5661248"/>
          </a:xfrm>
          <a:prstGeom prst="rect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Блок-схема: документ 73"/>
          <p:cNvSpPr/>
          <p:nvPr/>
        </p:nvSpPr>
        <p:spPr bwMode="auto">
          <a:xfrm>
            <a:off x="2411760" y="4149080"/>
            <a:ext cx="1656184" cy="1440160"/>
          </a:xfrm>
          <a:prstGeom prst="flowChartDocument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0000" bIns="0" anchor="ctr"/>
          <a:lstStyle/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Техпроцессы</a:t>
            </a:r>
            <a:r>
              <a:rPr lang="en-US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1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мехобработки</a:t>
            </a: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сборки, сварки ...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Упр. программы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Материальное,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трудовое нормирование</a:t>
            </a:r>
          </a:p>
          <a:p>
            <a:pPr algn="l">
              <a:buFont typeface="Symbol" pitchFamily="18" charset="2"/>
              <a:buChar char="·"/>
            </a:pPr>
            <a:r>
              <a:rPr lang="ru-RU" sz="1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Профессии</a:t>
            </a:r>
          </a:p>
        </p:txBody>
      </p:sp>
      <p:pic>
        <p:nvPicPr>
          <p:cNvPr id="22" name="Picture 4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7092280" y="1124744"/>
            <a:ext cx="1800200" cy="5544616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42875" y="908720"/>
            <a:ext cx="4933181" cy="5832648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7236296" y="2996952"/>
            <a:ext cx="1494730" cy="15075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ERP</a:t>
            </a: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395536" y="2060848"/>
            <a:ext cx="118745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anchor="ctr"/>
          <a:lstStyle/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Согласование,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утверждение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1763688" y="1124744"/>
            <a:ext cx="327695" cy="20316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36000" anchor="ctr"/>
          <a:lstStyle/>
          <a:p>
            <a:pPr>
              <a:buFont typeface="Symbol" pitchFamily="18" charset="2"/>
              <a:buChar char="·"/>
            </a:pP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Комплект  КД по ЕСКД</a:t>
            </a:r>
            <a:endParaRPr lang="ru-RU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923928" y="1052736"/>
            <a:ext cx="864096" cy="1172592"/>
          </a:xfrm>
          <a:prstGeom prst="flowChartMagneticDisk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en-US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i-Ris</a:t>
            </a: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НСИ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68344" y="1268760"/>
            <a:ext cx="864096" cy="1152128"/>
          </a:xfrm>
          <a:prstGeom prst="flowChartMagneticDisk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eaLnBrk="0" hangingPunct="0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ERP </a:t>
            </a: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НСИ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148064" y="1772816"/>
            <a:ext cx="1872208" cy="16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ru-RU" sz="1200" b="1" u="sng" dirty="0" smtClean="0">
                <a:latin typeface="Calibri" pitchFamily="34" charset="0"/>
                <a:cs typeface="Arial" pitchFamily="34" charset="0"/>
              </a:rPr>
              <a:t>Нормативно-справочная информация (НСИ):</a:t>
            </a:r>
          </a:p>
          <a:p>
            <a:pPr marL="0" marR="0" lvl="1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Справочник ДСЕ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Материалы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Единицы величины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Оборудование 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Операции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Профессии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Инструмент/оснастка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5148064" y="3933056"/>
            <a:ext cx="1872208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spcAft>
                <a:spcPts val="0"/>
              </a:spcAft>
            </a:pPr>
            <a:r>
              <a:rPr lang="ru-RU" sz="1200" b="1" u="sng" dirty="0" smtClean="0">
                <a:latin typeface="Calibri" pitchFamily="34" charset="0"/>
                <a:cs typeface="Arial" pitchFamily="34" charset="0"/>
              </a:rPr>
              <a:t>Информация:</a:t>
            </a:r>
          </a:p>
          <a:p>
            <a:pPr marL="0" lvl="1" algn="l">
              <a:spcAft>
                <a:spcPts val="0"/>
              </a:spcAft>
              <a:buFont typeface="Symbol" pitchFamily="18" charset="2"/>
              <a:buChar char="·"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Спецификации</a:t>
            </a:r>
          </a:p>
          <a:p>
            <a:pPr lvl="0" algn="l">
              <a:spcAft>
                <a:spcPts val="0"/>
              </a:spcAft>
              <a:buFont typeface="Symbol" pitchFamily="18" charset="2"/>
              <a:buChar char="·"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Ведомости материалов, маршруты  изготовления(расцеховка)</a:t>
            </a:r>
          </a:p>
          <a:p>
            <a:pPr lvl="0" algn="l">
              <a:spcAft>
                <a:spcPts val="0"/>
              </a:spcAft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Пооперационная технология с трудовыми и материальными нормами, оборудованием, профессиями, инструментом/оснасткой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395536" y="5013176"/>
            <a:ext cx="1187450" cy="6054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Согласование, </a:t>
            </a:r>
          </a:p>
          <a:p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утверждение</a:t>
            </a: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1763688" y="4365104"/>
            <a:ext cx="321345" cy="21460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anchor="ctr"/>
          <a:lstStyle/>
          <a:p>
            <a:pPr lvl="0"/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Комплект  TД по ЕСTД</a:t>
            </a:r>
            <a:endParaRPr lang="ru-RU" b="1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4788024" y="1268760"/>
            <a:ext cx="2880320" cy="458787"/>
          </a:xfrm>
          <a:prstGeom prst="leftRightArrow">
            <a:avLst>
              <a:gd name="adj1" fmla="val 49889"/>
              <a:gd name="adj2" fmla="val 64927"/>
            </a:avLst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Синхронизация НСИ</a:t>
            </a:r>
          </a:p>
        </p:txBody>
      </p:sp>
      <p:sp>
        <p:nvSpPr>
          <p:cNvPr id="59" name="Заголовок 58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443136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1" name="Стрелка вправо 60"/>
          <p:cNvSpPr/>
          <p:nvPr/>
        </p:nvSpPr>
        <p:spPr bwMode="auto">
          <a:xfrm>
            <a:off x="4860032" y="3501008"/>
            <a:ext cx="2376264" cy="360040"/>
          </a:xfrm>
          <a:prstGeom prst="rightArrow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Передача информации</a:t>
            </a:r>
          </a:p>
        </p:txBody>
      </p:sp>
      <p:cxnSp>
        <p:nvCxnSpPr>
          <p:cNvPr id="67" name="Прямая соединительная линия 66"/>
          <p:cNvCxnSpPr>
            <a:stCxn id="2071" idx="3"/>
          </p:cNvCxnSpPr>
          <p:nvPr/>
        </p:nvCxnSpPr>
        <p:spPr bwMode="auto">
          <a:xfrm rot="5400000">
            <a:off x="3034060" y="3547244"/>
            <a:ext cx="264383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Прямая со стрелкой 69"/>
          <p:cNvCxnSpPr>
            <a:endCxn id="74" idx="3"/>
          </p:cNvCxnSpPr>
          <p:nvPr/>
        </p:nvCxnSpPr>
        <p:spPr bwMode="auto">
          <a:xfrm rot="10800000">
            <a:off x="4067944" y="4869160"/>
            <a:ext cx="288032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Прямая со стрелкой 74"/>
          <p:cNvCxnSpPr>
            <a:stCxn id="2071" idx="2"/>
            <a:endCxn id="73" idx="3"/>
          </p:cNvCxnSpPr>
          <p:nvPr/>
        </p:nvCxnSpPr>
        <p:spPr bwMode="auto">
          <a:xfrm rot="10800000">
            <a:off x="3635896" y="1628800"/>
            <a:ext cx="288032" cy="102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23528" y="3356992"/>
            <a:ext cx="4536504" cy="641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CAD/CAM/CAPP/Vault ADEM</a:t>
            </a:r>
            <a:endParaRPr lang="ru-RU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81" name="Прямая со стрелкой 80"/>
          <p:cNvCxnSpPr/>
          <p:nvPr/>
        </p:nvCxnSpPr>
        <p:spPr bwMode="auto">
          <a:xfrm rot="10800000" flipV="1">
            <a:off x="2092090" y="1637323"/>
            <a:ext cx="397112" cy="646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0" name="Прямая со стрелкой 89"/>
          <p:cNvCxnSpPr/>
          <p:nvPr/>
        </p:nvCxnSpPr>
        <p:spPr bwMode="auto">
          <a:xfrm rot="10800000" flipV="1">
            <a:off x="2082800" y="2488728"/>
            <a:ext cx="400968" cy="47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Прямая соединительная линия 92"/>
          <p:cNvCxnSpPr/>
          <p:nvPr/>
        </p:nvCxnSpPr>
        <p:spPr bwMode="auto">
          <a:xfrm rot="10800000">
            <a:off x="971600" y="1340768"/>
            <a:ext cx="79208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Прямая со стрелкой 95"/>
          <p:cNvCxnSpPr/>
          <p:nvPr/>
        </p:nvCxnSpPr>
        <p:spPr bwMode="auto">
          <a:xfrm rot="5400000">
            <a:off x="611560" y="1700808"/>
            <a:ext cx="720080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Прямая со стрелкой 97"/>
          <p:cNvCxnSpPr>
            <a:stCxn id="2067" idx="2"/>
          </p:cNvCxnSpPr>
          <p:nvPr/>
        </p:nvCxnSpPr>
        <p:spPr bwMode="auto">
          <a:xfrm rot="5400000">
            <a:off x="630878" y="2994419"/>
            <a:ext cx="715891" cy="8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Прямая соединительная линия 99"/>
          <p:cNvCxnSpPr/>
          <p:nvPr/>
        </p:nvCxnSpPr>
        <p:spPr bwMode="auto">
          <a:xfrm rot="5400000" flipH="1" flipV="1">
            <a:off x="4067944" y="2924944"/>
            <a:ext cx="86409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Прямая со стрелкой 101"/>
          <p:cNvCxnSpPr/>
          <p:nvPr/>
        </p:nvCxnSpPr>
        <p:spPr bwMode="auto">
          <a:xfrm rot="10800000">
            <a:off x="3867808" y="2490952"/>
            <a:ext cx="632185" cy="194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4" name="Прямая соединительная линия 103"/>
          <p:cNvCxnSpPr/>
          <p:nvPr/>
        </p:nvCxnSpPr>
        <p:spPr bwMode="auto">
          <a:xfrm rot="5400000">
            <a:off x="3501789" y="5008228"/>
            <a:ext cx="2011266" cy="148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Прямая со стрелкой 105"/>
          <p:cNvCxnSpPr/>
          <p:nvPr/>
        </p:nvCxnSpPr>
        <p:spPr bwMode="auto">
          <a:xfrm rot="10800000" flipV="1">
            <a:off x="4283968" y="6021288"/>
            <a:ext cx="224089" cy="149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6" name="Прямая со стрелкой 115"/>
          <p:cNvCxnSpPr>
            <a:stCxn id="74" idx="1"/>
          </p:cNvCxnSpPr>
          <p:nvPr/>
        </p:nvCxnSpPr>
        <p:spPr bwMode="auto">
          <a:xfrm rot="10800000">
            <a:off x="2083300" y="4866934"/>
            <a:ext cx="328461" cy="22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8" name="Прямая со стрелкой 117"/>
          <p:cNvCxnSpPr/>
          <p:nvPr/>
        </p:nvCxnSpPr>
        <p:spPr bwMode="auto">
          <a:xfrm rot="10800000" flipV="1">
            <a:off x="2083294" y="6279454"/>
            <a:ext cx="400475" cy="1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Прямая со стрелкой 125"/>
          <p:cNvCxnSpPr>
            <a:stCxn id="2075" idx="0"/>
          </p:cNvCxnSpPr>
          <p:nvPr/>
        </p:nvCxnSpPr>
        <p:spPr bwMode="auto">
          <a:xfrm rot="5400000" flipH="1" flipV="1">
            <a:off x="490068" y="4503027"/>
            <a:ext cx="1009343" cy="1095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7" name="Прямая соединительная линия 126"/>
          <p:cNvCxnSpPr/>
          <p:nvPr/>
        </p:nvCxnSpPr>
        <p:spPr bwMode="auto">
          <a:xfrm rot="10800000">
            <a:off x="971600" y="6309320"/>
            <a:ext cx="79208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9" name="Прямая со стрелкой 128"/>
          <p:cNvCxnSpPr/>
          <p:nvPr/>
        </p:nvCxnSpPr>
        <p:spPr bwMode="auto">
          <a:xfrm rot="16200000" flipV="1">
            <a:off x="627700" y="5965419"/>
            <a:ext cx="685035" cy="276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Прямая со стрелкой 134"/>
          <p:cNvCxnSpPr/>
          <p:nvPr/>
        </p:nvCxnSpPr>
        <p:spPr bwMode="auto">
          <a:xfrm rot="5400000">
            <a:off x="7803012" y="2705045"/>
            <a:ext cx="575842" cy="18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Пятиугольник 46"/>
          <p:cNvSpPr/>
          <p:nvPr/>
        </p:nvSpPr>
        <p:spPr bwMode="auto">
          <a:xfrm>
            <a:off x="179512" y="188640"/>
            <a:ext cx="1440160" cy="2880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Синхронизация</a:t>
            </a:r>
          </a:p>
        </p:txBody>
      </p:sp>
      <p:sp>
        <p:nvSpPr>
          <p:cNvPr id="48" name="Нашивка 47"/>
          <p:cNvSpPr/>
          <p:nvPr/>
        </p:nvSpPr>
        <p:spPr bwMode="auto">
          <a:xfrm>
            <a:off x="1547664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Регистрация</a:t>
            </a:r>
          </a:p>
        </p:txBody>
      </p:sp>
      <p:sp>
        <p:nvSpPr>
          <p:cNvPr id="49" name="Нашивка 48"/>
          <p:cNvSpPr/>
          <p:nvPr/>
        </p:nvSpPr>
        <p:spPr bwMode="auto">
          <a:xfrm>
            <a:off x="2915816" y="188640"/>
            <a:ext cx="79208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КПП</a:t>
            </a:r>
          </a:p>
        </p:txBody>
      </p:sp>
      <p:sp>
        <p:nvSpPr>
          <p:cNvPr id="50" name="Нашивка 49"/>
          <p:cNvSpPr/>
          <p:nvPr/>
        </p:nvSpPr>
        <p:spPr bwMode="auto">
          <a:xfrm>
            <a:off x="3635896" y="188640"/>
            <a:ext cx="792088" cy="288032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ТПП</a:t>
            </a:r>
          </a:p>
        </p:txBody>
      </p:sp>
      <p:sp>
        <p:nvSpPr>
          <p:cNvPr id="51" name="Блок-схема: несколько документов 50"/>
          <p:cNvSpPr/>
          <p:nvPr/>
        </p:nvSpPr>
        <p:spPr bwMode="auto">
          <a:xfrm>
            <a:off x="2483768" y="2204864"/>
            <a:ext cx="1368152" cy="792088"/>
          </a:xfrm>
          <a:prstGeom prst="flowChartMultidocumen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anchor="ctr"/>
          <a:lstStyle/>
          <a:p>
            <a:pPr marL="0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Спецификации</a:t>
            </a:r>
          </a:p>
          <a:p>
            <a:pPr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Ведомости</a:t>
            </a:r>
          </a:p>
        </p:txBody>
      </p:sp>
      <p:sp>
        <p:nvSpPr>
          <p:cNvPr id="53" name="Блок-схема: несколько документов 52"/>
          <p:cNvSpPr/>
          <p:nvPr/>
        </p:nvSpPr>
        <p:spPr bwMode="auto">
          <a:xfrm>
            <a:off x="2339752" y="5733256"/>
            <a:ext cx="1944216" cy="936104"/>
          </a:xfrm>
          <a:prstGeom prst="flowChartMultidocument">
            <a:avLst/>
          </a:prstGeom>
          <a:gradFill rotWithShape="1">
            <a:gsLst>
              <a:gs pos="0">
                <a:srgbClr val="C00000"/>
              </a:gs>
              <a:gs pos="50000">
                <a:schemeClr val="bg1">
                  <a:lumMod val="9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Сводные ведомости:</a:t>
            </a:r>
          </a:p>
          <a:p>
            <a:pPr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ВСН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ВМ</a:t>
            </a:r>
          </a:p>
          <a:p>
            <a:pPr marL="0" marR="0" lvl="0" indent="0" algn="l" defTabSz="914400" eaLnBrk="1" latinLnBrk="0" hangingPunct="1">
              <a:lnSpc>
                <a:spcPct val="100000"/>
              </a:lnSpc>
              <a:buClrTx/>
              <a:buSzTx/>
              <a:buFont typeface="Symbol" pitchFamily="18" charset="2"/>
              <a:buChar char="·"/>
              <a:tabLst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и др.</a:t>
            </a:r>
          </a:p>
        </p:txBody>
      </p:sp>
      <p:sp>
        <p:nvSpPr>
          <p:cNvPr id="73" name="Блок-схема: документ 72"/>
          <p:cNvSpPr/>
          <p:nvPr/>
        </p:nvSpPr>
        <p:spPr bwMode="auto">
          <a:xfrm>
            <a:off x="2483768" y="1196752"/>
            <a:ext cx="1152128" cy="864096"/>
          </a:xfrm>
          <a:prstGeom prst="flowChartDocument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1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Сборки</a:t>
            </a:r>
          </a:p>
          <a:p>
            <a:pPr lvl="0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Модели</a:t>
            </a:r>
          </a:p>
          <a:p>
            <a:pPr lvl="0" algn="l">
              <a:buFont typeface="Symbol" pitchFamily="18" charset="2"/>
              <a:buChar char="·"/>
            </a:pP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Чертежи</a:t>
            </a:r>
          </a:p>
        </p:txBody>
      </p:sp>
      <p:pic>
        <p:nvPicPr>
          <p:cNvPr id="45" name="Picture 9" descr="Па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140968"/>
            <a:ext cx="566905" cy="7200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8486775" cy="5095875"/>
          </a:xfrm>
          <a:prstGeom prst="rect">
            <a:avLst/>
          </a:prstGeom>
          <a:gradFill rotWithShape="1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8424752" cy="50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" y="2383160"/>
            <a:ext cx="87630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CAD/CAM/CAPP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ADEM</a:t>
            </a:r>
            <a:endParaRPr lang="ru-RU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HelveticaCyr" pitchFamily="34" charset="0"/>
            </a:endParaRPr>
          </a:p>
        </p:txBody>
      </p:sp>
      <p:pic>
        <p:nvPicPr>
          <p:cNvPr id="28675" name="Picture 6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4808765"/>
            <a:ext cx="15121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www.adem.ru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229200"/>
            <a:ext cx="39604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Москва, ул. Иркутская, 11, корп. 1,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244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Тел./факс: (495) 462-01-56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omegat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@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aha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ru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229200"/>
            <a:ext cx="3960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Ижевск, ул. К.Маркса, 437,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220</a:t>
            </a: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Тел./факс: (3412) 647-257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krona@adem.ru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omegat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@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aha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ru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1564" y="4808765"/>
            <a:ext cx="2444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компаний ADEM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908720"/>
            <a:ext cx="4267200" cy="57968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9992" y="1124744"/>
            <a:ext cx="4464496" cy="5328592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Для представления информации об изделии и об иерархии его составных частей, применяется электронная структура изделия (ЭСИ). </a:t>
            </a:r>
            <a:b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Это документ, который собирает данные об изделии, обеспечивает организацию информационного взаимодействия между автоматизированными системами на протяжении всего жизненного цикла изделия .</a:t>
            </a:r>
          </a:p>
        </p:txBody>
      </p:sp>
      <p:pic>
        <p:nvPicPr>
          <p:cNvPr id="11" name="Рисунок 10" descr="Assemb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069218" cy="5112567"/>
          </a:xfrm>
          <a:prstGeom prst="rect">
            <a:avLst/>
          </a:prstGeom>
        </p:spPr>
      </p:pic>
      <p:sp>
        <p:nvSpPr>
          <p:cNvPr id="16" name="Пятиугольник 15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3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Состав изделия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Нашивка 16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CAD</a:t>
            </a:r>
            <a:endParaRPr lang="ru-RU" dirty="0" smtClean="0"/>
          </a:p>
        </p:txBody>
      </p:sp>
      <p:sp>
        <p:nvSpPr>
          <p:cNvPr id="18" name="Нашивка 17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19" name="Нашивка 18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Создание электронной структуры изделия</a:t>
            </a:r>
          </a:p>
        </p:txBody>
      </p:sp>
      <p:pic>
        <p:nvPicPr>
          <p:cNvPr id="14339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 descr="Издел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73238"/>
            <a:ext cx="37211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700338" y="5678488"/>
            <a:ext cx="3733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tx2"/>
                </a:solidFill>
                <a:latin typeface="AGHelveticaCyr" pitchFamily="34" charset="0"/>
              </a:rPr>
              <a:t>1713-2000 СБ (Штамп)</a:t>
            </a:r>
          </a:p>
        </p:txBody>
      </p:sp>
      <p:sp>
        <p:nvSpPr>
          <p:cNvPr id="108550" name="_s1028"/>
          <p:cNvSpPr>
            <a:spLocks noChangeArrowheads="1"/>
          </p:cNvSpPr>
          <p:nvPr/>
        </p:nvSpPr>
        <p:spPr bwMode="auto">
          <a:xfrm>
            <a:off x="971550" y="2349500"/>
            <a:ext cx="2376488" cy="790575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САПР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51" name="_s1028"/>
          <p:cNvSpPr>
            <a:spLocks noChangeArrowheads="1"/>
          </p:cNvSpPr>
          <p:nvPr/>
        </p:nvSpPr>
        <p:spPr bwMode="auto">
          <a:xfrm>
            <a:off x="971550" y="3862388"/>
            <a:ext cx="2376488" cy="790575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сборки</a:t>
            </a:r>
          </a:p>
        </p:txBody>
      </p:sp>
      <p:sp>
        <p:nvSpPr>
          <p:cNvPr id="108552" name="_s1028"/>
          <p:cNvSpPr>
            <a:spLocks noChangeArrowheads="1"/>
          </p:cNvSpPr>
          <p:nvPr/>
        </p:nvSpPr>
        <p:spPr bwMode="auto">
          <a:xfrm>
            <a:off x="5795963" y="2349500"/>
            <a:ext cx="2376487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53" name="_s1028"/>
          <p:cNvSpPr>
            <a:spLocks noChangeArrowheads="1"/>
          </p:cNvSpPr>
          <p:nvPr/>
        </p:nvSpPr>
        <p:spPr bwMode="auto">
          <a:xfrm>
            <a:off x="5795963" y="3862388"/>
            <a:ext cx="2378075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 ЭСИ</a:t>
            </a:r>
          </a:p>
        </p:txBody>
      </p:sp>
      <p:sp>
        <p:nvSpPr>
          <p:cNvPr id="108554" name="_s1028"/>
          <p:cNvSpPr>
            <a:spLocks noChangeArrowheads="1"/>
          </p:cNvSpPr>
          <p:nvPr/>
        </p:nvSpPr>
        <p:spPr bwMode="auto">
          <a:xfrm>
            <a:off x="971550" y="5373688"/>
            <a:ext cx="7200900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Электронная структура изделия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ЭСИ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 rot="10800000">
            <a:off x="6875463" y="3241447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323850" y="1628775"/>
            <a:ext cx="3733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Средствами САПР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5148263" y="1628775"/>
            <a:ext cx="3733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Собственными средствами 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A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DEM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Vault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HelveticaCyr" pitchFamily="34" charset="0"/>
            </a:endParaRPr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 rot="10800000">
            <a:off x="1979613" y="4754335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 rot="10800000">
            <a:off x="6875463" y="4754335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60" name="AutoShape 16"/>
          <p:cNvSpPr>
            <a:spLocks noChangeArrowheads="1"/>
          </p:cNvSpPr>
          <p:nvPr/>
        </p:nvSpPr>
        <p:spPr bwMode="auto">
          <a:xfrm rot="10800000">
            <a:off x="1979613" y="3241447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61" name="AutoShape 17"/>
          <p:cNvSpPr>
            <a:spLocks noChangeArrowheads="1"/>
          </p:cNvSpPr>
          <p:nvPr/>
        </p:nvSpPr>
        <p:spPr bwMode="auto">
          <a:xfrm rot="5400000">
            <a:off x="423069" y="2494528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 rot="-5400000">
            <a:off x="8416132" y="2494528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8563" name="Picture 19" descr="Издел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636838"/>
            <a:ext cx="1860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ятиугольник 23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3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Состав изделия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Нашивка 24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CAD</a:t>
            </a:r>
            <a:endParaRPr lang="ru-RU" dirty="0" smtClean="0"/>
          </a:p>
        </p:txBody>
      </p:sp>
      <p:sp>
        <p:nvSpPr>
          <p:cNvPr id="26" name="Нашивка 25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7" name="Нашивка 26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49" grpId="1"/>
      <p:bldP spid="108550" grpId="0" animBg="1"/>
      <p:bldP spid="108551" grpId="0" animBg="1"/>
      <p:bldP spid="108552" grpId="0" animBg="1"/>
      <p:bldP spid="108553" grpId="0" animBg="1"/>
      <p:bldP spid="108554" grpId="0" animBg="1"/>
      <p:bldP spid="108555" grpId="0" animBg="1"/>
      <p:bldP spid="108556" grpId="0"/>
      <p:bldP spid="108556" grpId="1"/>
      <p:bldP spid="108557" grpId="0"/>
      <p:bldP spid="108558" grpId="0" animBg="1"/>
      <p:bldP spid="108559" grpId="0" animBg="1"/>
      <p:bldP spid="108560" grpId="0" animBg="1"/>
      <p:bldP spid="108561" grpId="0" animBg="1"/>
      <p:bldP spid="1085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ADEM </a:t>
            </a:r>
            <a:r>
              <a:rPr lang="ru-RU" sz="1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Assembly</a:t>
            </a: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 &amp; Inventor</a:t>
            </a:r>
            <a:endParaRPr lang="ru-RU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charset="0"/>
            </a:endParaRPr>
          </a:p>
        </p:txBody>
      </p:sp>
      <p:pic>
        <p:nvPicPr>
          <p:cNvPr id="20483" name="Picture 3" descr="AD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1052513"/>
            <a:ext cx="8812213" cy="56530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6261" name="Picture 5" descr="AdemAssemb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950" y="1268413"/>
            <a:ext cx="66436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6281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еню архи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268760"/>
            <a:ext cx="1914792" cy="3467584"/>
          </a:xfrm>
          <a:prstGeom prst="rect">
            <a:avLst/>
          </a:prstGeom>
        </p:spPr>
      </p:pic>
      <p:pic>
        <p:nvPicPr>
          <p:cNvPr id="9" name="Рисунок 8" descr="Открыть сборку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492896"/>
            <a:ext cx="5231349" cy="4104456"/>
          </a:xfrm>
          <a:prstGeom prst="rect">
            <a:avLst/>
          </a:prstGeom>
        </p:spPr>
      </p:pic>
      <p:pic>
        <p:nvPicPr>
          <p:cNvPr id="10" name="Picture 5" descr="ЭС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196752"/>
            <a:ext cx="7143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ятиугольник 14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3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Состав изделия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Нашивка 15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CAD</a:t>
            </a:r>
            <a:endParaRPr lang="ru-RU" dirty="0" smtClean="0"/>
          </a:p>
        </p:txBody>
      </p:sp>
      <p:sp>
        <p:nvSpPr>
          <p:cNvPr id="17" name="Нашивка 16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18" name="Нашивка 17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9132 -0.21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62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3559 0.236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1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здел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636838"/>
            <a:ext cx="1860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Создание электронной структуры изделия</a:t>
            </a:r>
          </a:p>
        </p:txBody>
      </p:sp>
      <p:pic>
        <p:nvPicPr>
          <p:cNvPr id="19460" name="Picture 4" descr="AD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_s1028"/>
          <p:cNvSpPr>
            <a:spLocks noChangeArrowheads="1"/>
          </p:cNvSpPr>
          <p:nvPr/>
        </p:nvSpPr>
        <p:spPr bwMode="auto">
          <a:xfrm>
            <a:off x="971550" y="2349500"/>
            <a:ext cx="2376488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САПР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9574" name="_s1028"/>
          <p:cNvSpPr>
            <a:spLocks noChangeArrowheads="1"/>
          </p:cNvSpPr>
          <p:nvPr/>
        </p:nvSpPr>
        <p:spPr bwMode="auto">
          <a:xfrm>
            <a:off x="971550" y="3862388"/>
            <a:ext cx="2376488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 сборки</a:t>
            </a:r>
          </a:p>
        </p:txBody>
      </p:sp>
      <p:sp>
        <p:nvSpPr>
          <p:cNvPr id="109575" name="_s1028"/>
          <p:cNvSpPr>
            <a:spLocks noChangeArrowheads="1"/>
          </p:cNvSpPr>
          <p:nvPr/>
        </p:nvSpPr>
        <p:spPr bwMode="auto">
          <a:xfrm>
            <a:off x="5795963" y="2349500"/>
            <a:ext cx="2376487" cy="790575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Vault</a:t>
            </a:r>
          </a:p>
        </p:txBody>
      </p:sp>
      <p:sp>
        <p:nvSpPr>
          <p:cNvPr id="109576" name="_s1028"/>
          <p:cNvSpPr>
            <a:spLocks noChangeArrowheads="1"/>
          </p:cNvSpPr>
          <p:nvPr/>
        </p:nvSpPr>
        <p:spPr bwMode="auto">
          <a:xfrm>
            <a:off x="5795963" y="3862388"/>
            <a:ext cx="2378075" cy="790575"/>
          </a:xfrm>
          <a:prstGeom prst="rect">
            <a:avLst/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 ЭСИ</a:t>
            </a:r>
          </a:p>
        </p:txBody>
      </p:sp>
      <p:sp>
        <p:nvSpPr>
          <p:cNvPr id="109577" name="_s1028"/>
          <p:cNvSpPr>
            <a:spLocks noChangeArrowheads="1"/>
          </p:cNvSpPr>
          <p:nvPr/>
        </p:nvSpPr>
        <p:spPr bwMode="auto">
          <a:xfrm>
            <a:off x="971550" y="5373688"/>
            <a:ext cx="7200900" cy="790575"/>
          </a:xfrm>
          <a:prstGeom prst="rect">
            <a:avLst/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Электронная структура изделия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ЭСИ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ADEM Vault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10800000">
            <a:off x="6875463" y="3241447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23850" y="1628775"/>
            <a:ext cx="3733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Средствами САПР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148263" y="1628775"/>
            <a:ext cx="3733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Собственными средствами </a:t>
            </a:r>
            <a:b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</a:b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A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DEM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HelveticaCyr" pitchFamily="34" charset="0"/>
              </a:rPr>
              <a:t>Vault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HelveticaCyr" pitchFamily="34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rot="10800000">
            <a:off x="1979613" y="4754335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10800000">
            <a:off x="6875463" y="4754335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 rot="10800000">
            <a:off x="1979613" y="3241447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 rot="5400000">
            <a:off x="423069" y="2494528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>
            <a:gsLst>
              <a:gs pos="17000">
                <a:schemeClr val="accent5">
                  <a:lumMod val="50000"/>
                </a:schemeClr>
              </a:gs>
              <a:gs pos="83000">
                <a:schemeClr val="accent5">
                  <a:lumMod val="5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rot="-5400000">
            <a:off x="8416132" y="2494528"/>
            <a:ext cx="304800" cy="446544"/>
          </a:xfrm>
          <a:prstGeom prst="upArrow">
            <a:avLst>
              <a:gd name="adj1" fmla="val 50000"/>
              <a:gd name="adj2" fmla="val 32289"/>
            </a:avLst>
          </a:prstGeom>
          <a:gradFill flip="none" rotWithShape="1">
            <a:gsLst>
              <a:gs pos="17000">
                <a:srgbClr val="C00000"/>
              </a:gs>
              <a:gs pos="83000">
                <a:srgbClr val="C00000"/>
              </a:gs>
              <a:gs pos="50000">
                <a:schemeClr val="accent3">
                  <a:lumMod val="90000"/>
                </a:schemeClr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3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Состав изделия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Нашивка 22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CAD</a:t>
            </a:r>
            <a:endParaRPr lang="ru-RU" dirty="0" smtClean="0"/>
          </a:p>
        </p:txBody>
      </p:sp>
      <p:sp>
        <p:nvSpPr>
          <p:cNvPr id="24" name="Нашивка 23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25" name="Нашивка 24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1052513"/>
            <a:ext cx="8812213" cy="56530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5" descr="Э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01738"/>
            <a:ext cx="7143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charset="0"/>
              </a:rPr>
              <a:t>Создание элементов ЭСИ</a:t>
            </a:r>
          </a:p>
        </p:txBody>
      </p:sp>
      <p:pic>
        <p:nvPicPr>
          <p:cNvPr id="17411" name="Picture 3" descr="AD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Элемент ЭСИ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29337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060848"/>
            <a:ext cx="3533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140968"/>
            <a:ext cx="3524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иугольник 13"/>
          <p:cNvSpPr/>
          <p:nvPr/>
        </p:nvSpPr>
        <p:spPr bwMode="auto">
          <a:xfrm>
            <a:off x="179512" y="188640"/>
            <a:ext cx="1584176" cy="288032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3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Состав изделия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Нашивка 14"/>
          <p:cNvSpPr/>
          <p:nvPr/>
        </p:nvSpPr>
        <p:spPr bwMode="auto">
          <a:xfrm>
            <a:off x="1691680" y="188640"/>
            <a:ext cx="108012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CAD</a:t>
            </a:r>
            <a:endParaRPr lang="ru-RU" dirty="0" smtClean="0"/>
          </a:p>
        </p:txBody>
      </p:sp>
      <p:sp>
        <p:nvSpPr>
          <p:cNvPr id="16" name="Нашивка 15"/>
          <p:cNvSpPr/>
          <p:nvPr/>
        </p:nvSpPr>
        <p:spPr bwMode="auto">
          <a:xfrm>
            <a:off x="2699792" y="188640"/>
            <a:ext cx="1440160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Отчеты</a:t>
            </a:r>
          </a:p>
        </p:txBody>
      </p:sp>
      <p:sp>
        <p:nvSpPr>
          <p:cNvPr id="17" name="Нашивка 16"/>
          <p:cNvSpPr/>
          <p:nvPr/>
        </p:nvSpPr>
        <p:spPr bwMode="auto">
          <a:xfrm>
            <a:off x="4067944" y="188640"/>
            <a:ext cx="1512168" cy="2880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 smtClean="0"/>
              <a:t>Интеграция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CCCC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E2E2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11767</TotalTime>
  <Words>1946</Words>
  <Application>Microsoft Office PowerPoint</Application>
  <PresentationFormat>Экран (4:3)</PresentationFormat>
  <Paragraphs>720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CAD/CAM/CAPP ADEM</vt:lpstr>
      <vt:lpstr>Инструмент конструктора и технолога, система    сквозного   проектирования, решающая  полный  спектр  задач   от формирования   облика   изделия   до подготовки   управляющих    программ  для   станков  с  ЧПУ, включая полный комплект конструкторской и  технологической документации</vt:lpstr>
      <vt:lpstr>Модульная структура ADEM</vt:lpstr>
      <vt:lpstr>Единое информационное пространство</vt:lpstr>
      <vt:lpstr>Для представления информации об изделии и об иерархии его составных частей, применяется электронная структура изделия (ЭСИ).  Это документ, который собирает данные об изделии, обеспечивает организацию информационного взаимодействия между автоматизированными системами на протяжении всего жизненного цикла изделия .</vt:lpstr>
      <vt:lpstr>Создание электронной структуры изделия</vt:lpstr>
      <vt:lpstr>ADEM Assembly &amp; Inventor</vt:lpstr>
      <vt:lpstr>Создание электронной структуры изделия</vt:lpstr>
      <vt:lpstr>Создание элементов ЭСИ</vt:lpstr>
      <vt:lpstr>ADEM CAD</vt:lpstr>
      <vt:lpstr>Слайд 11</vt:lpstr>
      <vt:lpstr>Слайд 12</vt:lpstr>
      <vt:lpstr>Единое информационное пространство</vt:lpstr>
      <vt:lpstr>Этапы технологической подготовки производства</vt:lpstr>
      <vt:lpstr>Этапы технологической подготовки производства</vt:lpstr>
      <vt:lpstr>Предварительная подготовка</vt:lpstr>
      <vt:lpstr>Этапы технологической подготовки производства</vt:lpstr>
      <vt:lpstr>ADEM CAPP проектирование технологических процессов</vt:lpstr>
      <vt:lpstr>Технологический процесс  по методу работы</vt:lpstr>
      <vt:lpstr>Технологический процесс  по методу работы</vt:lpstr>
      <vt:lpstr>Технологический процесс  по методу работы</vt:lpstr>
      <vt:lpstr>Технологический процесс  по методу работы</vt:lpstr>
      <vt:lpstr>ADEM CAM/CAPP единое информационное пространство операций, выполняемых на универсальном оборудовании и оборудовании с ЧПУ</vt:lpstr>
      <vt:lpstr>ADEM CAM/CAPP единое информационное пространство</vt:lpstr>
      <vt:lpstr>ADEM CAM   эффективное создание управляющих программ</vt:lpstr>
      <vt:lpstr>ADEM GPP – генератор постпроцессоров</vt:lpstr>
      <vt:lpstr>Слайд 27</vt:lpstr>
      <vt:lpstr>NTR технологические расчеты и нормирование</vt:lpstr>
      <vt:lpstr>NTR технологические расчеты и нормирование</vt:lpstr>
      <vt:lpstr>NTR технологические расчеты и нормирование</vt:lpstr>
      <vt:lpstr>Виды формируемых документов</vt:lpstr>
      <vt:lpstr>Слайд 32</vt:lpstr>
      <vt:lpstr>Единое информационное пространство</vt:lpstr>
      <vt:lpstr> </vt:lpstr>
      <vt:lpstr> </vt:lpstr>
      <vt:lpstr>i-Ris управление справочными данными</vt:lpstr>
      <vt:lpstr>Слайд 37</vt:lpstr>
      <vt:lpstr>Слайд 38</vt:lpstr>
      <vt:lpstr>Взаимосвязь ПАРУС и ADEM</vt:lpstr>
      <vt:lpstr> </vt:lpstr>
      <vt:lpstr> </vt:lpstr>
      <vt:lpstr>CAD/CAM/CAPP ADEM</vt:lpstr>
    </vt:vector>
  </TitlesOfParts>
  <Company>Omega ADEM Technologies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 Karabcheev</dc:creator>
  <cp:lastModifiedBy>igoryamaev</cp:lastModifiedBy>
  <cp:revision>459</cp:revision>
  <dcterms:created xsi:type="dcterms:W3CDTF">2004-04-06T08:24:30Z</dcterms:created>
  <dcterms:modified xsi:type="dcterms:W3CDTF">2011-02-22T12:08:45Z</dcterms:modified>
</cp:coreProperties>
</file>